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1.xml" ContentType="application/vnd.openxmlformats-officedocument.drawingml.diagramData+xml"/>
  <Override PartName="/ppt/slides/slide30.xml" ContentType="application/vnd.openxmlformats-officedocument.presentationml.slide+xml"/>
  <Override PartName="/ppt/presentation.xml" ContentType="application/vnd.openxmlformats-officedocument.presentationml.presentation.main+xml"/>
  <Override PartName="/ppt/slides/slide2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theme/theme4.xml" ContentType="application/vnd.openxmlformats-officedocument.theme+xml"/>
  <Override PartName="/ppt/diagrams/layout1.xml" ContentType="application/vnd.openxmlformats-officedocument.drawingml.diagramLayout+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0.xml" ContentType="application/vnd.openxmlformats-officedocument.presentationml.tags+xml"/>
  <Override PartName="/ppt/tags/tag1.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6.xml" ContentType="application/vnd.openxmlformats-officedocument.presentationml.tags+xml"/>
  <Override PartName="/ppt/tags/tag7.xml" ContentType="application/vnd.openxmlformats-officedocument.presentationml.tags+xml"/>
  <Override PartName="/ppt/tags/tag14.xml" ContentType="application/vnd.openxmlformats-officedocument.presentationml.tags+xml"/>
  <Override PartName="/ppt/tags/tag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63" r:id="rId6"/>
    <p:sldMasterId id="2147484390" r:id="rId7"/>
    <p:sldMasterId id="2147484401" r:id="rId8"/>
  </p:sldMasterIdLst>
  <p:notesMasterIdLst>
    <p:notesMasterId r:id="rId41"/>
  </p:notesMasterIdLst>
  <p:handoutMasterIdLst>
    <p:handoutMasterId r:id="rId42"/>
  </p:handoutMasterIdLst>
  <p:sldIdLst>
    <p:sldId id="900" r:id="rId9"/>
    <p:sldId id="963" r:id="rId10"/>
    <p:sldId id="930" r:id="rId11"/>
    <p:sldId id="932" r:id="rId12"/>
    <p:sldId id="933" r:id="rId13"/>
    <p:sldId id="952" r:id="rId14"/>
    <p:sldId id="981" r:id="rId15"/>
    <p:sldId id="954" r:id="rId16"/>
    <p:sldId id="986" r:id="rId17"/>
    <p:sldId id="982" r:id="rId18"/>
    <p:sldId id="984" r:id="rId19"/>
    <p:sldId id="977" r:id="rId20"/>
    <p:sldId id="978" r:id="rId21"/>
    <p:sldId id="979" r:id="rId22"/>
    <p:sldId id="956" r:id="rId23"/>
    <p:sldId id="989" r:id="rId24"/>
    <p:sldId id="957" r:id="rId25"/>
    <p:sldId id="988" r:id="rId26"/>
    <p:sldId id="962" r:id="rId27"/>
    <p:sldId id="936" r:id="rId28"/>
    <p:sldId id="937" r:id="rId29"/>
    <p:sldId id="938" r:id="rId30"/>
    <p:sldId id="944" r:id="rId31"/>
    <p:sldId id="945" r:id="rId32"/>
    <p:sldId id="946" r:id="rId33"/>
    <p:sldId id="947" r:id="rId34"/>
    <p:sldId id="948" r:id="rId35"/>
    <p:sldId id="987" r:id="rId36"/>
    <p:sldId id="942" r:id="rId37"/>
    <p:sldId id="961" r:id="rId38"/>
    <p:sldId id="943" r:id="rId39"/>
    <p:sldId id="929" r:id="rId40"/>
  </p:sldIdLst>
  <p:sldSz cx="9144000" cy="6858000" type="screen4x3"/>
  <p:notesSz cx="6950075" cy="9236075"/>
  <p:custShowLst>
    <p:custShow name="Custom Show 1" id="0">
      <p:sldLst>
        <p:sld r:id="rId9"/>
        <p:sld r:id="rId11"/>
        <p:sld r:id="rId40"/>
      </p:sldLst>
    </p:custShow>
  </p:custShowLst>
  <p:custDataLst>
    <p:tags r:id="rId43"/>
  </p:custDataLst>
  <p:defaultTextStyle>
    <a:defPPr>
      <a:defRPr lang="en-US"/>
    </a:defPPr>
    <a:lvl1pPr algn="l" rtl="0" fontAlgn="base">
      <a:spcBef>
        <a:spcPct val="0"/>
      </a:spcBef>
      <a:spcAft>
        <a:spcPct val="0"/>
      </a:spcAft>
      <a:defRPr sz="2400" b="1" kern="1200">
        <a:solidFill>
          <a:schemeClr val="bg1"/>
        </a:solidFill>
        <a:latin typeface="Arial" charset="0"/>
        <a:ea typeface="+mn-ea"/>
        <a:cs typeface="+mn-cs"/>
      </a:defRPr>
    </a:lvl1pPr>
    <a:lvl2pPr marL="457200" algn="l" rtl="0" fontAlgn="base">
      <a:spcBef>
        <a:spcPct val="0"/>
      </a:spcBef>
      <a:spcAft>
        <a:spcPct val="0"/>
      </a:spcAft>
      <a:defRPr sz="2400" b="1" kern="1200">
        <a:solidFill>
          <a:schemeClr val="bg1"/>
        </a:solidFill>
        <a:latin typeface="Arial" charset="0"/>
        <a:ea typeface="+mn-ea"/>
        <a:cs typeface="+mn-cs"/>
      </a:defRPr>
    </a:lvl2pPr>
    <a:lvl3pPr marL="914400" algn="l" rtl="0" fontAlgn="base">
      <a:spcBef>
        <a:spcPct val="0"/>
      </a:spcBef>
      <a:spcAft>
        <a:spcPct val="0"/>
      </a:spcAft>
      <a:defRPr sz="2400" b="1" kern="1200">
        <a:solidFill>
          <a:schemeClr val="bg1"/>
        </a:solidFill>
        <a:latin typeface="Arial" charset="0"/>
        <a:ea typeface="+mn-ea"/>
        <a:cs typeface="+mn-cs"/>
      </a:defRPr>
    </a:lvl3pPr>
    <a:lvl4pPr marL="1371600" algn="l" rtl="0" fontAlgn="base">
      <a:spcBef>
        <a:spcPct val="0"/>
      </a:spcBef>
      <a:spcAft>
        <a:spcPct val="0"/>
      </a:spcAft>
      <a:defRPr sz="2400" b="1" kern="1200">
        <a:solidFill>
          <a:schemeClr val="bg1"/>
        </a:solidFill>
        <a:latin typeface="Arial" charset="0"/>
        <a:ea typeface="+mn-ea"/>
        <a:cs typeface="+mn-cs"/>
      </a:defRPr>
    </a:lvl4pPr>
    <a:lvl5pPr marL="1828800" algn="l" rtl="0" fontAlgn="base">
      <a:spcBef>
        <a:spcPct val="0"/>
      </a:spcBef>
      <a:spcAft>
        <a:spcPct val="0"/>
      </a:spcAft>
      <a:defRPr sz="2400" b="1" kern="1200">
        <a:solidFill>
          <a:schemeClr val="bg1"/>
        </a:solidFill>
        <a:latin typeface="Arial" charset="0"/>
        <a:ea typeface="+mn-ea"/>
        <a:cs typeface="+mn-cs"/>
      </a:defRPr>
    </a:lvl5pPr>
    <a:lvl6pPr marL="2286000" algn="l" defTabSz="914400" rtl="0" eaLnBrk="1" latinLnBrk="0" hangingPunct="1">
      <a:defRPr sz="2400" b="1" kern="1200">
        <a:solidFill>
          <a:schemeClr val="bg1"/>
        </a:solidFill>
        <a:latin typeface="Arial" charset="0"/>
        <a:ea typeface="+mn-ea"/>
        <a:cs typeface="+mn-cs"/>
      </a:defRPr>
    </a:lvl6pPr>
    <a:lvl7pPr marL="2743200" algn="l" defTabSz="914400" rtl="0" eaLnBrk="1" latinLnBrk="0" hangingPunct="1">
      <a:defRPr sz="2400" b="1" kern="1200">
        <a:solidFill>
          <a:schemeClr val="bg1"/>
        </a:solidFill>
        <a:latin typeface="Arial" charset="0"/>
        <a:ea typeface="+mn-ea"/>
        <a:cs typeface="+mn-cs"/>
      </a:defRPr>
    </a:lvl7pPr>
    <a:lvl8pPr marL="3200400" algn="l" defTabSz="914400" rtl="0" eaLnBrk="1" latinLnBrk="0" hangingPunct="1">
      <a:defRPr sz="2400" b="1" kern="1200">
        <a:solidFill>
          <a:schemeClr val="bg1"/>
        </a:solidFill>
        <a:latin typeface="Arial" charset="0"/>
        <a:ea typeface="+mn-ea"/>
        <a:cs typeface="+mn-cs"/>
      </a:defRPr>
    </a:lvl8pPr>
    <a:lvl9pPr marL="3657600" algn="l" defTabSz="914400" rtl="0" eaLnBrk="1" latinLnBrk="0" hangingPunct="1">
      <a:defRPr sz="24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1215">
          <p15:clr>
            <a:srgbClr val="A4A3A4"/>
          </p15:clr>
        </p15:guide>
        <p15:guide id="2" orient="horz" pos="2981">
          <p15:clr>
            <a:srgbClr val="A4A3A4"/>
          </p15:clr>
        </p15:guide>
        <p15:guide id="3" orient="horz" pos="1063">
          <p15:clr>
            <a:srgbClr val="A4A3A4"/>
          </p15:clr>
        </p15:guide>
        <p15:guide id="4" orient="horz" pos="4103">
          <p15:clr>
            <a:srgbClr val="A4A3A4"/>
          </p15:clr>
        </p15:guide>
        <p15:guide id="5" pos="3151">
          <p15:clr>
            <a:srgbClr val="A4A3A4"/>
          </p15:clr>
        </p15:guide>
        <p15:guide id="6" pos="431">
          <p15:clr>
            <a:srgbClr val="A4A3A4"/>
          </p15:clr>
        </p15:guide>
        <p15:guide id="7" pos="5335">
          <p15:clr>
            <a:srgbClr val="A4A3A4"/>
          </p15:clr>
        </p15:guide>
        <p15:guide id="8" pos="2879">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56600"/>
    <a:srgbClr val="E3E899"/>
    <a:srgbClr val="CF035C"/>
    <a:srgbClr val="796D6B"/>
    <a:srgbClr val="7DBA00"/>
    <a:srgbClr val="F8F8F8"/>
    <a:srgbClr val="7D706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631" autoAdjust="0"/>
  </p:normalViewPr>
  <p:slideViewPr>
    <p:cSldViewPr snapToObjects="1">
      <p:cViewPr varScale="1">
        <p:scale>
          <a:sx n="70" d="100"/>
          <a:sy n="70" d="100"/>
        </p:scale>
        <p:origin x="1248" y="72"/>
      </p:cViewPr>
      <p:guideLst>
        <p:guide orient="horz" pos="1215"/>
        <p:guide orient="horz" pos="2981"/>
        <p:guide orient="horz" pos="1063"/>
        <p:guide orient="horz" pos="4103"/>
        <p:guide pos="3151"/>
        <p:guide pos="431"/>
        <p:guide pos="5335"/>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2" d="100"/>
          <a:sy n="62" d="100"/>
        </p:scale>
        <p:origin x="1675" y="72"/>
      </p:cViewPr>
      <p:guideLst>
        <p:guide orient="horz" pos="2909"/>
        <p:guide pos="2190"/>
      </p:guideLst>
    </p:cSldViewPr>
  </p:notes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gs" Target="tags/tag1.xml"/><Relationship Id="rId48" Type="http://schemas.openxmlformats.org/officeDocument/2006/relationships/customXml" Target="../customXml/item5.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A8C26-B829-4785-B88E-1221FDBCA45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F86C7E30-A359-4F50-A5CA-1070ADB670B7}">
      <dgm:prSet phldrT="[Text]" custT="1"/>
      <dgm:spPr>
        <a:solidFill>
          <a:srgbClr val="7DBA00"/>
        </a:solidFill>
      </dgm:spPr>
      <dgm:t>
        <a:bodyPr/>
        <a:lstStyle/>
        <a:p>
          <a:r>
            <a:rPr lang="en-US" sz="1600" b="1" dirty="0" smtClean="0"/>
            <a:t>1.EXPLAIN</a:t>
          </a:r>
        </a:p>
        <a:p>
          <a:r>
            <a:rPr lang="en-US" sz="1600" b="1" dirty="0" smtClean="0"/>
            <a:t>the purpose</a:t>
          </a:r>
          <a:endParaRPr lang="en-US" sz="1600" b="1" dirty="0"/>
        </a:p>
      </dgm:t>
    </dgm:pt>
    <dgm:pt modelId="{C52F3893-CBD6-4761-BB1A-A79E8F141C16}" type="parTrans" cxnId="{E1F329DA-5C92-46F3-A7BF-2F56D5C805A3}">
      <dgm:prSet/>
      <dgm:spPr/>
      <dgm:t>
        <a:bodyPr/>
        <a:lstStyle/>
        <a:p>
          <a:endParaRPr lang="en-US" dirty="0"/>
        </a:p>
      </dgm:t>
    </dgm:pt>
    <dgm:pt modelId="{B39381E8-EF79-4A40-A397-CE9CF8DCEC8C}" type="sibTrans" cxnId="{E1F329DA-5C92-46F3-A7BF-2F56D5C805A3}">
      <dgm:prSet/>
      <dgm:spPr/>
      <dgm:t>
        <a:bodyPr/>
        <a:lstStyle/>
        <a:p>
          <a:endParaRPr lang="en-US"/>
        </a:p>
      </dgm:t>
    </dgm:pt>
    <dgm:pt modelId="{B6F82B66-69AB-495A-A03F-F9F0A09CF27A}">
      <dgm:prSet phldrT="[Text]" custT="1"/>
      <dgm:spPr>
        <a:solidFill>
          <a:srgbClr val="F56600"/>
        </a:solidFill>
      </dgm:spPr>
      <dgm:t>
        <a:bodyPr/>
        <a:lstStyle/>
        <a:p>
          <a:r>
            <a:rPr lang="en-US" sz="1600" b="1" dirty="0" smtClean="0"/>
            <a:t>2. PROVIDE contract details</a:t>
          </a:r>
          <a:endParaRPr lang="en-US" sz="1600" b="1" dirty="0"/>
        </a:p>
      </dgm:t>
    </dgm:pt>
    <dgm:pt modelId="{C9D8156D-AA60-44D3-BB39-8F157613BCA2}" type="parTrans" cxnId="{F8DB283B-4C63-4B31-AF0F-C5609C8DF18E}">
      <dgm:prSet/>
      <dgm:spPr/>
      <dgm:t>
        <a:bodyPr/>
        <a:lstStyle/>
        <a:p>
          <a:endParaRPr lang="en-US" dirty="0"/>
        </a:p>
      </dgm:t>
    </dgm:pt>
    <dgm:pt modelId="{CC00E007-F3E3-4596-846B-D91B9E68A5A7}" type="sibTrans" cxnId="{F8DB283B-4C63-4B31-AF0F-C5609C8DF18E}">
      <dgm:prSet/>
      <dgm:spPr/>
      <dgm:t>
        <a:bodyPr/>
        <a:lstStyle/>
        <a:p>
          <a:endParaRPr lang="en-US"/>
        </a:p>
      </dgm:t>
    </dgm:pt>
    <dgm:pt modelId="{2BA9C5A3-026F-4F70-A0F8-3CF6C83EEAB0}">
      <dgm:prSet phldrT="[Text]" custT="1"/>
      <dgm:spPr>
        <a:solidFill>
          <a:srgbClr val="796D6B"/>
        </a:solidFill>
      </dgm:spPr>
      <dgm:t>
        <a:bodyPr/>
        <a:lstStyle/>
        <a:p>
          <a:r>
            <a:rPr lang="en-US" sz="1600" b="1" dirty="0" smtClean="0"/>
            <a:t>3. RESERVATION PROCESS</a:t>
          </a:r>
          <a:endParaRPr lang="en-US" sz="1600" b="1" dirty="0"/>
        </a:p>
      </dgm:t>
    </dgm:pt>
    <dgm:pt modelId="{3E7E700C-E80E-45DC-9401-70DCEB5F8D34}" type="parTrans" cxnId="{1697FC4C-2F2E-4E0A-BD84-3A4208E8F1DE}">
      <dgm:prSet/>
      <dgm:spPr/>
      <dgm:t>
        <a:bodyPr/>
        <a:lstStyle/>
        <a:p>
          <a:endParaRPr lang="en-US" dirty="0"/>
        </a:p>
      </dgm:t>
    </dgm:pt>
    <dgm:pt modelId="{A98D2929-13F1-4F28-B3D3-DB0929F9175D}" type="sibTrans" cxnId="{1697FC4C-2F2E-4E0A-BD84-3A4208E8F1DE}">
      <dgm:prSet/>
      <dgm:spPr/>
      <dgm:t>
        <a:bodyPr/>
        <a:lstStyle/>
        <a:p>
          <a:endParaRPr lang="en-US"/>
        </a:p>
      </dgm:t>
    </dgm:pt>
    <dgm:pt modelId="{DB994131-7508-4C63-A8CD-1090D8055F6F}">
      <dgm:prSet phldrT="[Text]" custT="1"/>
      <dgm:spPr>
        <a:solidFill>
          <a:srgbClr val="7DBA00"/>
        </a:solidFill>
      </dgm:spPr>
      <dgm:t>
        <a:bodyPr/>
        <a:lstStyle/>
        <a:p>
          <a:r>
            <a:rPr lang="en-US" sz="1600" b="1" dirty="0" smtClean="0"/>
            <a:t>4. ONE WAY RENTAL</a:t>
          </a:r>
          <a:endParaRPr lang="en-US" sz="1600" b="1" dirty="0"/>
        </a:p>
      </dgm:t>
    </dgm:pt>
    <dgm:pt modelId="{9DBBFE32-ABCC-4165-9E16-CD41E1D83314}" type="parTrans" cxnId="{8714B96D-8453-4479-8CAF-79D1B42692FF}">
      <dgm:prSet/>
      <dgm:spPr/>
      <dgm:t>
        <a:bodyPr/>
        <a:lstStyle/>
        <a:p>
          <a:endParaRPr lang="en-US" dirty="0"/>
        </a:p>
      </dgm:t>
    </dgm:pt>
    <dgm:pt modelId="{F3BCA5AA-2370-4DB0-8310-2D37DE68114A}" type="sibTrans" cxnId="{8714B96D-8453-4479-8CAF-79D1B42692FF}">
      <dgm:prSet/>
      <dgm:spPr/>
      <dgm:t>
        <a:bodyPr/>
        <a:lstStyle/>
        <a:p>
          <a:endParaRPr lang="en-US"/>
        </a:p>
      </dgm:t>
    </dgm:pt>
    <dgm:pt modelId="{1EBCF0F0-C7E1-424E-B79B-105B03966CA4}">
      <dgm:prSet phldrT="[Text]" custT="1"/>
      <dgm:spPr>
        <a:solidFill>
          <a:srgbClr val="F56600"/>
        </a:solidFill>
      </dgm:spPr>
      <dgm:t>
        <a:bodyPr/>
        <a:lstStyle/>
        <a:p>
          <a:r>
            <a:rPr lang="en-US" sz="1600" b="1" dirty="0" smtClean="0"/>
            <a:t>5. REVIEW contract rates</a:t>
          </a:r>
          <a:endParaRPr lang="en-US" sz="1600" b="1" dirty="0"/>
        </a:p>
      </dgm:t>
    </dgm:pt>
    <dgm:pt modelId="{05CB3203-769C-4727-A717-5B1A7124F55B}" type="parTrans" cxnId="{C470FA24-2279-4EBE-B49C-2E45EC976F30}">
      <dgm:prSet/>
      <dgm:spPr/>
      <dgm:t>
        <a:bodyPr/>
        <a:lstStyle/>
        <a:p>
          <a:endParaRPr lang="en-US" dirty="0"/>
        </a:p>
      </dgm:t>
    </dgm:pt>
    <dgm:pt modelId="{1E61EFFB-1C0B-4F2E-BA40-FF3C62305B84}" type="sibTrans" cxnId="{C470FA24-2279-4EBE-B49C-2E45EC976F30}">
      <dgm:prSet/>
      <dgm:spPr/>
      <dgm:t>
        <a:bodyPr/>
        <a:lstStyle/>
        <a:p>
          <a:endParaRPr lang="en-US"/>
        </a:p>
      </dgm:t>
    </dgm:pt>
    <dgm:pt modelId="{6E8A3EEC-4817-401B-AB6F-E8240D63201B}">
      <dgm:prSet phldrT="[Text]" custT="1"/>
      <dgm:spPr>
        <a:solidFill>
          <a:srgbClr val="796D6B"/>
        </a:solidFill>
      </dgm:spPr>
      <dgm:t>
        <a:bodyPr/>
        <a:lstStyle/>
        <a:p>
          <a:r>
            <a:rPr lang="en-US" sz="1600" b="1" dirty="0" smtClean="0"/>
            <a:t>6. FIND	 the contract on the website</a:t>
          </a:r>
          <a:endParaRPr lang="en-US" sz="1600" b="1" dirty="0"/>
        </a:p>
      </dgm:t>
    </dgm:pt>
    <dgm:pt modelId="{EEFF19F9-3E1F-4F19-801A-AC109C9E36A6}" type="parTrans" cxnId="{861AEFCA-990B-4967-B93F-60DB1AF8C667}">
      <dgm:prSet/>
      <dgm:spPr/>
      <dgm:t>
        <a:bodyPr/>
        <a:lstStyle/>
        <a:p>
          <a:endParaRPr lang="en-US" dirty="0"/>
        </a:p>
      </dgm:t>
    </dgm:pt>
    <dgm:pt modelId="{98EBFCE6-BC3A-4638-ACD1-D83A8C119C33}" type="sibTrans" cxnId="{861AEFCA-990B-4967-B93F-60DB1AF8C667}">
      <dgm:prSet/>
      <dgm:spPr/>
      <dgm:t>
        <a:bodyPr/>
        <a:lstStyle/>
        <a:p>
          <a:endParaRPr lang="en-US"/>
        </a:p>
      </dgm:t>
    </dgm:pt>
    <dgm:pt modelId="{14D060A9-FEDD-4A15-925A-935886B2CF0E}">
      <dgm:prSet phldrT="[Text]" custT="1"/>
      <dgm:spPr>
        <a:solidFill>
          <a:srgbClr val="CF035C"/>
        </a:solidFill>
      </dgm:spPr>
      <dgm:t>
        <a:bodyPr/>
        <a:lstStyle/>
        <a:p>
          <a:r>
            <a:rPr lang="en-US" sz="1600" b="1" dirty="0" smtClean="0"/>
            <a:t>7. CUSTOMER FEEDBACK</a:t>
          </a:r>
          <a:endParaRPr lang="en-US" sz="1600" b="1" dirty="0"/>
        </a:p>
      </dgm:t>
    </dgm:pt>
    <dgm:pt modelId="{08C6B1AF-6DCC-40B3-B4E7-E9165B92421B}" type="parTrans" cxnId="{46A60E96-B77F-41B7-8797-F452D1D35F84}">
      <dgm:prSet/>
      <dgm:spPr/>
      <dgm:t>
        <a:bodyPr/>
        <a:lstStyle/>
        <a:p>
          <a:endParaRPr lang="en-US" dirty="0"/>
        </a:p>
      </dgm:t>
    </dgm:pt>
    <dgm:pt modelId="{6DB51A0B-C182-4765-A185-DA8BEDCED367}" type="sibTrans" cxnId="{46A60E96-B77F-41B7-8797-F452D1D35F84}">
      <dgm:prSet/>
      <dgm:spPr/>
      <dgm:t>
        <a:bodyPr/>
        <a:lstStyle/>
        <a:p>
          <a:endParaRPr lang="en-US"/>
        </a:p>
      </dgm:t>
    </dgm:pt>
    <dgm:pt modelId="{C75A9BB0-152C-4043-AC29-B50C7E6F0802}">
      <dgm:prSet phldrT="[Text]" phldr="1"/>
      <dgm:spPr/>
      <dgm:t>
        <a:bodyPr/>
        <a:lstStyle/>
        <a:p>
          <a:endParaRPr lang="en-US" dirty="0"/>
        </a:p>
      </dgm:t>
    </dgm:pt>
    <dgm:pt modelId="{9E33DFB9-807A-401C-80F0-EC1698F9AB73}" type="sibTrans" cxnId="{746BAE76-7BDC-49CD-B868-E94555317FD2}">
      <dgm:prSet/>
      <dgm:spPr/>
      <dgm:t>
        <a:bodyPr/>
        <a:lstStyle/>
        <a:p>
          <a:endParaRPr lang="en-US"/>
        </a:p>
      </dgm:t>
    </dgm:pt>
    <dgm:pt modelId="{8D638331-FC3F-413E-87CF-F74E291B8526}" type="parTrans" cxnId="{746BAE76-7BDC-49CD-B868-E94555317FD2}">
      <dgm:prSet/>
      <dgm:spPr/>
      <dgm:t>
        <a:bodyPr/>
        <a:lstStyle/>
        <a:p>
          <a:endParaRPr lang="en-US"/>
        </a:p>
      </dgm:t>
    </dgm:pt>
    <dgm:pt modelId="{7C12429F-18DB-4C8A-9AF3-7AA58447C7B3}" type="pres">
      <dgm:prSet presAssocID="{CFBA8C26-B829-4785-B88E-1221FDBCA451}" presName="cycle" presStyleCnt="0">
        <dgm:presLayoutVars>
          <dgm:chMax val="1"/>
          <dgm:dir/>
          <dgm:animLvl val="ctr"/>
          <dgm:resizeHandles val="exact"/>
        </dgm:presLayoutVars>
      </dgm:prSet>
      <dgm:spPr/>
      <dgm:t>
        <a:bodyPr/>
        <a:lstStyle/>
        <a:p>
          <a:endParaRPr lang="en-US"/>
        </a:p>
      </dgm:t>
    </dgm:pt>
    <dgm:pt modelId="{F2C9F4FA-6430-4BBC-A9DF-A9ED8FF7F901}" type="pres">
      <dgm:prSet presAssocID="{C75A9BB0-152C-4043-AC29-B50C7E6F0802}" presName="centerShape" presStyleLbl="node0" presStyleIdx="0" presStyleCnt="1"/>
      <dgm:spPr/>
      <dgm:t>
        <a:bodyPr/>
        <a:lstStyle/>
        <a:p>
          <a:endParaRPr lang="en-US"/>
        </a:p>
      </dgm:t>
    </dgm:pt>
    <dgm:pt modelId="{52448664-C657-4919-B587-9B2CC5076460}" type="pres">
      <dgm:prSet presAssocID="{C52F3893-CBD6-4761-BB1A-A79E8F141C16}" presName="Name9" presStyleLbl="parChTrans1D2" presStyleIdx="0" presStyleCnt="7"/>
      <dgm:spPr/>
      <dgm:t>
        <a:bodyPr/>
        <a:lstStyle/>
        <a:p>
          <a:endParaRPr lang="en-US"/>
        </a:p>
      </dgm:t>
    </dgm:pt>
    <dgm:pt modelId="{FABAE745-F83C-4235-9C79-94D83239454E}" type="pres">
      <dgm:prSet presAssocID="{C52F3893-CBD6-4761-BB1A-A79E8F141C16}" presName="connTx" presStyleLbl="parChTrans1D2" presStyleIdx="0" presStyleCnt="7"/>
      <dgm:spPr/>
      <dgm:t>
        <a:bodyPr/>
        <a:lstStyle/>
        <a:p>
          <a:endParaRPr lang="en-US"/>
        </a:p>
      </dgm:t>
    </dgm:pt>
    <dgm:pt modelId="{7F70A782-D64A-4188-8CE1-9651CC67032A}" type="pres">
      <dgm:prSet presAssocID="{F86C7E30-A359-4F50-A5CA-1070ADB670B7}" presName="node" presStyleLbl="node1" presStyleIdx="0" presStyleCnt="7" custScaleX="162144">
        <dgm:presLayoutVars>
          <dgm:bulletEnabled val="1"/>
        </dgm:presLayoutVars>
      </dgm:prSet>
      <dgm:spPr/>
      <dgm:t>
        <a:bodyPr/>
        <a:lstStyle/>
        <a:p>
          <a:endParaRPr lang="en-US"/>
        </a:p>
      </dgm:t>
    </dgm:pt>
    <dgm:pt modelId="{9279CCED-9B34-4AD0-A889-3DD5276AD60D}" type="pres">
      <dgm:prSet presAssocID="{C9D8156D-AA60-44D3-BB39-8F157613BCA2}" presName="Name9" presStyleLbl="parChTrans1D2" presStyleIdx="1" presStyleCnt="7"/>
      <dgm:spPr/>
      <dgm:t>
        <a:bodyPr/>
        <a:lstStyle/>
        <a:p>
          <a:endParaRPr lang="en-US"/>
        </a:p>
      </dgm:t>
    </dgm:pt>
    <dgm:pt modelId="{BEA83FE3-8305-42EF-BA5B-6316B3BB7FE6}" type="pres">
      <dgm:prSet presAssocID="{C9D8156D-AA60-44D3-BB39-8F157613BCA2}" presName="connTx" presStyleLbl="parChTrans1D2" presStyleIdx="1" presStyleCnt="7"/>
      <dgm:spPr/>
      <dgm:t>
        <a:bodyPr/>
        <a:lstStyle/>
        <a:p>
          <a:endParaRPr lang="en-US"/>
        </a:p>
      </dgm:t>
    </dgm:pt>
    <dgm:pt modelId="{0B828F99-6CC7-4026-90C3-A0A618DBBC73}" type="pres">
      <dgm:prSet presAssocID="{B6F82B66-69AB-495A-A03F-F9F0A09CF27A}" presName="node" presStyleLbl="node1" presStyleIdx="1" presStyleCnt="7" custScaleX="162144" custRadScaleRad="129418" custRadScaleInc="18635">
        <dgm:presLayoutVars>
          <dgm:bulletEnabled val="1"/>
        </dgm:presLayoutVars>
      </dgm:prSet>
      <dgm:spPr/>
      <dgm:t>
        <a:bodyPr/>
        <a:lstStyle/>
        <a:p>
          <a:endParaRPr lang="en-US"/>
        </a:p>
      </dgm:t>
    </dgm:pt>
    <dgm:pt modelId="{6DB13FE9-2F0B-46E8-A777-DC16050ADDCB}" type="pres">
      <dgm:prSet presAssocID="{3E7E700C-E80E-45DC-9401-70DCEB5F8D34}" presName="Name9" presStyleLbl="parChTrans1D2" presStyleIdx="2" presStyleCnt="7"/>
      <dgm:spPr/>
      <dgm:t>
        <a:bodyPr/>
        <a:lstStyle/>
        <a:p>
          <a:endParaRPr lang="en-US"/>
        </a:p>
      </dgm:t>
    </dgm:pt>
    <dgm:pt modelId="{564DDA8B-D879-4BAF-86A7-B946E42A1798}" type="pres">
      <dgm:prSet presAssocID="{3E7E700C-E80E-45DC-9401-70DCEB5F8D34}" presName="connTx" presStyleLbl="parChTrans1D2" presStyleIdx="2" presStyleCnt="7"/>
      <dgm:spPr/>
      <dgm:t>
        <a:bodyPr/>
        <a:lstStyle/>
        <a:p>
          <a:endParaRPr lang="en-US"/>
        </a:p>
      </dgm:t>
    </dgm:pt>
    <dgm:pt modelId="{BB2B9456-0826-4C18-A8CA-B2BF01FF5A83}" type="pres">
      <dgm:prSet presAssocID="{2BA9C5A3-026F-4F70-A0F8-3CF6C83EEAB0}" presName="node" presStyleLbl="node1" presStyleIdx="2" presStyleCnt="7" custScaleX="167977" custScaleY="116264" custRadScaleRad="113885" custRadScaleInc="-18522">
        <dgm:presLayoutVars>
          <dgm:bulletEnabled val="1"/>
        </dgm:presLayoutVars>
      </dgm:prSet>
      <dgm:spPr/>
      <dgm:t>
        <a:bodyPr/>
        <a:lstStyle/>
        <a:p>
          <a:endParaRPr lang="en-US"/>
        </a:p>
      </dgm:t>
    </dgm:pt>
    <dgm:pt modelId="{BCBA722B-1B2F-4044-8F7D-37664757DA0A}" type="pres">
      <dgm:prSet presAssocID="{9DBBFE32-ABCC-4165-9E16-CD41E1D83314}" presName="Name9" presStyleLbl="parChTrans1D2" presStyleIdx="3" presStyleCnt="7"/>
      <dgm:spPr/>
      <dgm:t>
        <a:bodyPr/>
        <a:lstStyle/>
        <a:p>
          <a:endParaRPr lang="en-US"/>
        </a:p>
      </dgm:t>
    </dgm:pt>
    <dgm:pt modelId="{F2C92DA2-CE4C-4FA7-9D8A-BC329EF0D123}" type="pres">
      <dgm:prSet presAssocID="{9DBBFE32-ABCC-4165-9E16-CD41E1D83314}" presName="connTx" presStyleLbl="parChTrans1D2" presStyleIdx="3" presStyleCnt="7"/>
      <dgm:spPr/>
      <dgm:t>
        <a:bodyPr/>
        <a:lstStyle/>
        <a:p>
          <a:endParaRPr lang="en-US"/>
        </a:p>
      </dgm:t>
    </dgm:pt>
    <dgm:pt modelId="{0FE3DE82-2EDE-407D-B1BE-2C814B45B905}" type="pres">
      <dgm:prSet presAssocID="{DB994131-7508-4C63-A8CD-1090D8055F6F}" presName="node" presStyleLbl="node1" presStyleIdx="3" presStyleCnt="7" custScaleX="162144" custRadScaleRad="108124" custRadScaleInc="-30524">
        <dgm:presLayoutVars>
          <dgm:bulletEnabled val="1"/>
        </dgm:presLayoutVars>
      </dgm:prSet>
      <dgm:spPr/>
      <dgm:t>
        <a:bodyPr/>
        <a:lstStyle/>
        <a:p>
          <a:endParaRPr lang="en-US"/>
        </a:p>
      </dgm:t>
    </dgm:pt>
    <dgm:pt modelId="{6AB5AA8A-2541-434A-BBA7-B03E16E006B3}" type="pres">
      <dgm:prSet presAssocID="{05CB3203-769C-4727-A717-5B1A7124F55B}" presName="Name9" presStyleLbl="parChTrans1D2" presStyleIdx="4" presStyleCnt="7"/>
      <dgm:spPr/>
      <dgm:t>
        <a:bodyPr/>
        <a:lstStyle/>
        <a:p>
          <a:endParaRPr lang="en-US"/>
        </a:p>
      </dgm:t>
    </dgm:pt>
    <dgm:pt modelId="{C457B879-A528-4085-BF8B-BD10BF8C2F67}" type="pres">
      <dgm:prSet presAssocID="{05CB3203-769C-4727-A717-5B1A7124F55B}" presName="connTx" presStyleLbl="parChTrans1D2" presStyleIdx="4" presStyleCnt="7"/>
      <dgm:spPr/>
      <dgm:t>
        <a:bodyPr/>
        <a:lstStyle/>
        <a:p>
          <a:endParaRPr lang="en-US"/>
        </a:p>
      </dgm:t>
    </dgm:pt>
    <dgm:pt modelId="{61C290F3-19B2-4F28-8E69-70EA3ABE6EC8}" type="pres">
      <dgm:prSet presAssocID="{1EBCF0F0-C7E1-424E-B79B-105B03966CA4}" presName="node" presStyleLbl="node1" presStyleIdx="4" presStyleCnt="7" custScaleX="162144" custScaleY="100792" custRadScaleRad="107341" custRadScaleInc="30195">
        <dgm:presLayoutVars>
          <dgm:bulletEnabled val="1"/>
        </dgm:presLayoutVars>
      </dgm:prSet>
      <dgm:spPr/>
      <dgm:t>
        <a:bodyPr/>
        <a:lstStyle/>
        <a:p>
          <a:endParaRPr lang="en-US"/>
        </a:p>
      </dgm:t>
    </dgm:pt>
    <dgm:pt modelId="{408F173D-1ABE-4AEF-ADD5-3A4762672779}" type="pres">
      <dgm:prSet presAssocID="{EEFF19F9-3E1F-4F19-801A-AC109C9E36A6}" presName="Name9" presStyleLbl="parChTrans1D2" presStyleIdx="5" presStyleCnt="7"/>
      <dgm:spPr/>
      <dgm:t>
        <a:bodyPr/>
        <a:lstStyle/>
        <a:p>
          <a:endParaRPr lang="en-US"/>
        </a:p>
      </dgm:t>
    </dgm:pt>
    <dgm:pt modelId="{E684B9FD-F6EF-4614-8F99-95B88D6FDFE1}" type="pres">
      <dgm:prSet presAssocID="{EEFF19F9-3E1F-4F19-801A-AC109C9E36A6}" presName="connTx" presStyleLbl="parChTrans1D2" presStyleIdx="5" presStyleCnt="7"/>
      <dgm:spPr/>
      <dgm:t>
        <a:bodyPr/>
        <a:lstStyle/>
        <a:p>
          <a:endParaRPr lang="en-US"/>
        </a:p>
      </dgm:t>
    </dgm:pt>
    <dgm:pt modelId="{896387E6-5A2B-47A5-B70A-8A4ADA7C64EF}" type="pres">
      <dgm:prSet presAssocID="{6E8A3EEC-4817-401B-AB6F-E8240D63201B}" presName="node" presStyleLbl="node1" presStyleIdx="5" presStyleCnt="7" custScaleX="162144" custRadScaleRad="120596" custRadScaleInc="29741">
        <dgm:presLayoutVars>
          <dgm:bulletEnabled val="1"/>
        </dgm:presLayoutVars>
      </dgm:prSet>
      <dgm:spPr/>
      <dgm:t>
        <a:bodyPr/>
        <a:lstStyle/>
        <a:p>
          <a:endParaRPr lang="en-US"/>
        </a:p>
      </dgm:t>
    </dgm:pt>
    <dgm:pt modelId="{5010E0DD-7A86-4630-A9BF-9894A64B6A8B}" type="pres">
      <dgm:prSet presAssocID="{08C6B1AF-6DCC-40B3-B4E7-E9165B92421B}" presName="Name9" presStyleLbl="parChTrans1D2" presStyleIdx="6" presStyleCnt="7"/>
      <dgm:spPr/>
      <dgm:t>
        <a:bodyPr/>
        <a:lstStyle/>
        <a:p>
          <a:endParaRPr lang="en-US"/>
        </a:p>
      </dgm:t>
    </dgm:pt>
    <dgm:pt modelId="{830EE453-691A-45A2-8032-A479BBDE3043}" type="pres">
      <dgm:prSet presAssocID="{08C6B1AF-6DCC-40B3-B4E7-E9165B92421B}" presName="connTx" presStyleLbl="parChTrans1D2" presStyleIdx="6" presStyleCnt="7"/>
      <dgm:spPr/>
      <dgm:t>
        <a:bodyPr/>
        <a:lstStyle/>
        <a:p>
          <a:endParaRPr lang="en-US"/>
        </a:p>
      </dgm:t>
    </dgm:pt>
    <dgm:pt modelId="{39249F55-B0B2-4927-B632-0D56830ED3F1}" type="pres">
      <dgm:prSet presAssocID="{14D060A9-FEDD-4A15-925A-935886B2CF0E}" presName="node" presStyleLbl="node1" presStyleIdx="6" presStyleCnt="7" custScaleX="162144" custScaleY="101262" custRadScaleRad="134945" custRadScaleInc="-13473">
        <dgm:presLayoutVars>
          <dgm:bulletEnabled val="1"/>
        </dgm:presLayoutVars>
      </dgm:prSet>
      <dgm:spPr/>
      <dgm:t>
        <a:bodyPr/>
        <a:lstStyle/>
        <a:p>
          <a:endParaRPr lang="en-US"/>
        </a:p>
      </dgm:t>
    </dgm:pt>
  </dgm:ptLst>
  <dgm:cxnLst>
    <dgm:cxn modelId="{975F337D-1DB9-4370-9ACD-09EB0998EC85}" type="presOf" srcId="{EEFF19F9-3E1F-4F19-801A-AC109C9E36A6}" destId="{408F173D-1ABE-4AEF-ADD5-3A4762672779}" srcOrd="0" destOrd="0" presId="urn:microsoft.com/office/officeart/2005/8/layout/radial1"/>
    <dgm:cxn modelId="{AAD9A8E6-1068-44ED-BBD1-D58CE50D47BF}" type="presOf" srcId="{08C6B1AF-6DCC-40B3-B4E7-E9165B92421B}" destId="{5010E0DD-7A86-4630-A9BF-9894A64B6A8B}" srcOrd="0" destOrd="0" presId="urn:microsoft.com/office/officeart/2005/8/layout/radial1"/>
    <dgm:cxn modelId="{F0ED7A93-ADEA-400C-9A2B-8B8A2F54A746}" type="presOf" srcId="{05CB3203-769C-4727-A717-5B1A7124F55B}" destId="{C457B879-A528-4085-BF8B-BD10BF8C2F67}" srcOrd="1" destOrd="0" presId="urn:microsoft.com/office/officeart/2005/8/layout/radial1"/>
    <dgm:cxn modelId="{1697FC4C-2F2E-4E0A-BD84-3A4208E8F1DE}" srcId="{C75A9BB0-152C-4043-AC29-B50C7E6F0802}" destId="{2BA9C5A3-026F-4F70-A0F8-3CF6C83EEAB0}" srcOrd="2" destOrd="0" parTransId="{3E7E700C-E80E-45DC-9401-70DCEB5F8D34}" sibTransId="{A98D2929-13F1-4F28-B3D3-DB0929F9175D}"/>
    <dgm:cxn modelId="{6C03FA17-C5FE-43EB-8592-E0AD95604417}" type="presOf" srcId="{08C6B1AF-6DCC-40B3-B4E7-E9165B92421B}" destId="{830EE453-691A-45A2-8032-A479BBDE3043}" srcOrd="1" destOrd="0" presId="urn:microsoft.com/office/officeart/2005/8/layout/radial1"/>
    <dgm:cxn modelId="{861AEFCA-990B-4967-B93F-60DB1AF8C667}" srcId="{C75A9BB0-152C-4043-AC29-B50C7E6F0802}" destId="{6E8A3EEC-4817-401B-AB6F-E8240D63201B}" srcOrd="5" destOrd="0" parTransId="{EEFF19F9-3E1F-4F19-801A-AC109C9E36A6}" sibTransId="{98EBFCE6-BC3A-4638-ACD1-D83A8C119C33}"/>
    <dgm:cxn modelId="{9B80448A-0BF7-48D2-8E47-9E5D8EB434DC}" type="presOf" srcId="{DB994131-7508-4C63-A8CD-1090D8055F6F}" destId="{0FE3DE82-2EDE-407D-B1BE-2C814B45B905}" srcOrd="0" destOrd="0" presId="urn:microsoft.com/office/officeart/2005/8/layout/radial1"/>
    <dgm:cxn modelId="{C2D48745-13B6-4206-A98E-5EFB4775282A}" type="presOf" srcId="{05CB3203-769C-4727-A717-5B1A7124F55B}" destId="{6AB5AA8A-2541-434A-BBA7-B03E16E006B3}" srcOrd="0" destOrd="0" presId="urn:microsoft.com/office/officeart/2005/8/layout/radial1"/>
    <dgm:cxn modelId="{4E4B25CD-5D40-4FA1-AED8-75D313B87CB4}" type="presOf" srcId="{CFBA8C26-B829-4785-B88E-1221FDBCA451}" destId="{7C12429F-18DB-4C8A-9AF3-7AA58447C7B3}" srcOrd="0" destOrd="0" presId="urn:microsoft.com/office/officeart/2005/8/layout/radial1"/>
    <dgm:cxn modelId="{93BB1494-9EAD-4297-93E1-C6F9376028C0}" type="presOf" srcId="{6E8A3EEC-4817-401B-AB6F-E8240D63201B}" destId="{896387E6-5A2B-47A5-B70A-8A4ADA7C64EF}" srcOrd="0" destOrd="0" presId="urn:microsoft.com/office/officeart/2005/8/layout/radial1"/>
    <dgm:cxn modelId="{25B820CB-9346-4C73-AD18-BDD3BDC16ECE}" type="presOf" srcId="{2BA9C5A3-026F-4F70-A0F8-3CF6C83EEAB0}" destId="{BB2B9456-0826-4C18-A8CA-B2BF01FF5A83}" srcOrd="0" destOrd="0" presId="urn:microsoft.com/office/officeart/2005/8/layout/radial1"/>
    <dgm:cxn modelId="{38A5BACE-CF47-44BB-8E44-F5F43BBA2F9F}" type="presOf" srcId="{F86C7E30-A359-4F50-A5CA-1070ADB670B7}" destId="{7F70A782-D64A-4188-8CE1-9651CC67032A}" srcOrd="0" destOrd="0" presId="urn:microsoft.com/office/officeart/2005/8/layout/radial1"/>
    <dgm:cxn modelId="{48F3D939-D65B-4A05-9D74-8D97240CBA38}" type="presOf" srcId="{EEFF19F9-3E1F-4F19-801A-AC109C9E36A6}" destId="{E684B9FD-F6EF-4614-8F99-95B88D6FDFE1}" srcOrd="1" destOrd="0" presId="urn:microsoft.com/office/officeart/2005/8/layout/radial1"/>
    <dgm:cxn modelId="{746BAE76-7BDC-49CD-B868-E94555317FD2}" srcId="{CFBA8C26-B829-4785-B88E-1221FDBCA451}" destId="{C75A9BB0-152C-4043-AC29-B50C7E6F0802}" srcOrd="0" destOrd="0" parTransId="{8D638331-FC3F-413E-87CF-F74E291B8526}" sibTransId="{9E33DFB9-807A-401C-80F0-EC1698F9AB73}"/>
    <dgm:cxn modelId="{02805BE2-1E31-48BC-AAA1-299DDD0B146F}" type="presOf" srcId="{9DBBFE32-ABCC-4165-9E16-CD41E1D83314}" destId="{BCBA722B-1B2F-4044-8F7D-37664757DA0A}" srcOrd="0" destOrd="0" presId="urn:microsoft.com/office/officeart/2005/8/layout/radial1"/>
    <dgm:cxn modelId="{B6C2E303-5D87-451C-833A-F3B0878BA05C}" type="presOf" srcId="{C9D8156D-AA60-44D3-BB39-8F157613BCA2}" destId="{9279CCED-9B34-4AD0-A889-3DD5276AD60D}" srcOrd="0" destOrd="0" presId="urn:microsoft.com/office/officeart/2005/8/layout/radial1"/>
    <dgm:cxn modelId="{088F695C-78D8-4BE8-B0B8-6EA922B60600}" type="presOf" srcId="{C52F3893-CBD6-4761-BB1A-A79E8F141C16}" destId="{52448664-C657-4919-B587-9B2CC5076460}" srcOrd="0" destOrd="0" presId="urn:microsoft.com/office/officeart/2005/8/layout/radial1"/>
    <dgm:cxn modelId="{EE9C242E-A614-47DF-AD45-4D626865D531}" type="presOf" srcId="{C75A9BB0-152C-4043-AC29-B50C7E6F0802}" destId="{F2C9F4FA-6430-4BBC-A9DF-A9ED8FF7F901}" srcOrd="0" destOrd="0" presId="urn:microsoft.com/office/officeart/2005/8/layout/radial1"/>
    <dgm:cxn modelId="{B56363F7-5D35-4CCD-B335-C6D13376F9EE}" type="presOf" srcId="{14D060A9-FEDD-4A15-925A-935886B2CF0E}" destId="{39249F55-B0B2-4927-B632-0D56830ED3F1}" srcOrd="0" destOrd="0" presId="urn:microsoft.com/office/officeart/2005/8/layout/radial1"/>
    <dgm:cxn modelId="{4BC7E128-36C2-4CC2-BE1D-2E7A06DA7D03}" type="presOf" srcId="{C52F3893-CBD6-4761-BB1A-A79E8F141C16}" destId="{FABAE745-F83C-4235-9C79-94D83239454E}" srcOrd="1" destOrd="0" presId="urn:microsoft.com/office/officeart/2005/8/layout/radial1"/>
    <dgm:cxn modelId="{C24ACBD3-2E08-477D-B5A5-1B7C2E21D205}" type="presOf" srcId="{3E7E700C-E80E-45DC-9401-70DCEB5F8D34}" destId="{6DB13FE9-2F0B-46E8-A777-DC16050ADDCB}" srcOrd="0" destOrd="0" presId="urn:microsoft.com/office/officeart/2005/8/layout/radial1"/>
    <dgm:cxn modelId="{AF4ECC7C-8692-4790-AA05-F21664CE346F}" type="presOf" srcId="{B6F82B66-69AB-495A-A03F-F9F0A09CF27A}" destId="{0B828F99-6CC7-4026-90C3-A0A618DBBC73}" srcOrd="0" destOrd="0" presId="urn:microsoft.com/office/officeart/2005/8/layout/radial1"/>
    <dgm:cxn modelId="{55F9531E-FA06-455F-8F21-D958E93D46C2}" type="presOf" srcId="{3E7E700C-E80E-45DC-9401-70DCEB5F8D34}" destId="{564DDA8B-D879-4BAF-86A7-B946E42A1798}" srcOrd="1" destOrd="0" presId="urn:microsoft.com/office/officeart/2005/8/layout/radial1"/>
    <dgm:cxn modelId="{8714B96D-8453-4479-8CAF-79D1B42692FF}" srcId="{C75A9BB0-152C-4043-AC29-B50C7E6F0802}" destId="{DB994131-7508-4C63-A8CD-1090D8055F6F}" srcOrd="3" destOrd="0" parTransId="{9DBBFE32-ABCC-4165-9E16-CD41E1D83314}" sibTransId="{F3BCA5AA-2370-4DB0-8310-2D37DE68114A}"/>
    <dgm:cxn modelId="{C470FA24-2279-4EBE-B49C-2E45EC976F30}" srcId="{C75A9BB0-152C-4043-AC29-B50C7E6F0802}" destId="{1EBCF0F0-C7E1-424E-B79B-105B03966CA4}" srcOrd="4" destOrd="0" parTransId="{05CB3203-769C-4727-A717-5B1A7124F55B}" sibTransId="{1E61EFFB-1C0B-4F2E-BA40-FF3C62305B84}"/>
    <dgm:cxn modelId="{46A60E96-B77F-41B7-8797-F452D1D35F84}" srcId="{C75A9BB0-152C-4043-AC29-B50C7E6F0802}" destId="{14D060A9-FEDD-4A15-925A-935886B2CF0E}" srcOrd="6" destOrd="0" parTransId="{08C6B1AF-6DCC-40B3-B4E7-E9165B92421B}" sibTransId="{6DB51A0B-C182-4765-A185-DA8BEDCED367}"/>
    <dgm:cxn modelId="{17711B40-1B5A-47AA-BF84-91306C6AF32E}" type="presOf" srcId="{1EBCF0F0-C7E1-424E-B79B-105B03966CA4}" destId="{61C290F3-19B2-4F28-8E69-70EA3ABE6EC8}" srcOrd="0" destOrd="0" presId="urn:microsoft.com/office/officeart/2005/8/layout/radial1"/>
    <dgm:cxn modelId="{D53C9B69-EF06-423D-857D-E04B67294AFF}" type="presOf" srcId="{C9D8156D-AA60-44D3-BB39-8F157613BCA2}" destId="{BEA83FE3-8305-42EF-BA5B-6316B3BB7FE6}" srcOrd="1" destOrd="0" presId="urn:microsoft.com/office/officeart/2005/8/layout/radial1"/>
    <dgm:cxn modelId="{F8DB283B-4C63-4B31-AF0F-C5609C8DF18E}" srcId="{C75A9BB0-152C-4043-AC29-B50C7E6F0802}" destId="{B6F82B66-69AB-495A-A03F-F9F0A09CF27A}" srcOrd="1" destOrd="0" parTransId="{C9D8156D-AA60-44D3-BB39-8F157613BCA2}" sibTransId="{CC00E007-F3E3-4596-846B-D91B9E68A5A7}"/>
    <dgm:cxn modelId="{3ACDD6A2-9802-48F6-B8A5-C11B5CE34FD3}" type="presOf" srcId="{9DBBFE32-ABCC-4165-9E16-CD41E1D83314}" destId="{F2C92DA2-CE4C-4FA7-9D8A-BC329EF0D123}" srcOrd="1" destOrd="0" presId="urn:microsoft.com/office/officeart/2005/8/layout/radial1"/>
    <dgm:cxn modelId="{E1F329DA-5C92-46F3-A7BF-2F56D5C805A3}" srcId="{C75A9BB0-152C-4043-AC29-B50C7E6F0802}" destId="{F86C7E30-A359-4F50-A5CA-1070ADB670B7}" srcOrd="0" destOrd="0" parTransId="{C52F3893-CBD6-4761-BB1A-A79E8F141C16}" sibTransId="{B39381E8-EF79-4A40-A397-CE9CF8DCEC8C}"/>
    <dgm:cxn modelId="{FCC75F5B-01DD-4D72-8839-674E3AE3F89A}" type="presParOf" srcId="{7C12429F-18DB-4C8A-9AF3-7AA58447C7B3}" destId="{F2C9F4FA-6430-4BBC-A9DF-A9ED8FF7F901}" srcOrd="0" destOrd="0" presId="urn:microsoft.com/office/officeart/2005/8/layout/radial1"/>
    <dgm:cxn modelId="{B11F6A15-D7D4-4340-864B-B9B2101804DB}" type="presParOf" srcId="{7C12429F-18DB-4C8A-9AF3-7AA58447C7B3}" destId="{52448664-C657-4919-B587-9B2CC5076460}" srcOrd="1" destOrd="0" presId="urn:microsoft.com/office/officeart/2005/8/layout/radial1"/>
    <dgm:cxn modelId="{0499D90E-8759-48C6-B573-324D0DD53B60}" type="presParOf" srcId="{52448664-C657-4919-B587-9B2CC5076460}" destId="{FABAE745-F83C-4235-9C79-94D83239454E}" srcOrd="0" destOrd="0" presId="urn:microsoft.com/office/officeart/2005/8/layout/radial1"/>
    <dgm:cxn modelId="{FF76C0F7-8BEE-4548-9F98-C8E8447F3DDA}" type="presParOf" srcId="{7C12429F-18DB-4C8A-9AF3-7AA58447C7B3}" destId="{7F70A782-D64A-4188-8CE1-9651CC67032A}" srcOrd="2" destOrd="0" presId="urn:microsoft.com/office/officeart/2005/8/layout/radial1"/>
    <dgm:cxn modelId="{81A3A70E-32E7-4DB6-A238-DFD52F6C50D3}" type="presParOf" srcId="{7C12429F-18DB-4C8A-9AF3-7AA58447C7B3}" destId="{9279CCED-9B34-4AD0-A889-3DD5276AD60D}" srcOrd="3" destOrd="0" presId="urn:microsoft.com/office/officeart/2005/8/layout/radial1"/>
    <dgm:cxn modelId="{745DEAAC-8E48-4E73-ACF8-9DC2CEA12782}" type="presParOf" srcId="{9279CCED-9B34-4AD0-A889-3DD5276AD60D}" destId="{BEA83FE3-8305-42EF-BA5B-6316B3BB7FE6}" srcOrd="0" destOrd="0" presId="urn:microsoft.com/office/officeart/2005/8/layout/radial1"/>
    <dgm:cxn modelId="{E4A6DA8C-591E-48E8-97D9-9C01FA56F3C2}" type="presParOf" srcId="{7C12429F-18DB-4C8A-9AF3-7AA58447C7B3}" destId="{0B828F99-6CC7-4026-90C3-A0A618DBBC73}" srcOrd="4" destOrd="0" presId="urn:microsoft.com/office/officeart/2005/8/layout/radial1"/>
    <dgm:cxn modelId="{B122C08D-965C-4EEB-B57C-516428443CF0}" type="presParOf" srcId="{7C12429F-18DB-4C8A-9AF3-7AA58447C7B3}" destId="{6DB13FE9-2F0B-46E8-A777-DC16050ADDCB}" srcOrd="5" destOrd="0" presId="urn:microsoft.com/office/officeart/2005/8/layout/radial1"/>
    <dgm:cxn modelId="{DC1F3F16-57CC-4112-A434-29A5D01CA87F}" type="presParOf" srcId="{6DB13FE9-2F0B-46E8-A777-DC16050ADDCB}" destId="{564DDA8B-D879-4BAF-86A7-B946E42A1798}" srcOrd="0" destOrd="0" presId="urn:microsoft.com/office/officeart/2005/8/layout/radial1"/>
    <dgm:cxn modelId="{198BEA4A-2E49-46AA-B1FD-372434722FAF}" type="presParOf" srcId="{7C12429F-18DB-4C8A-9AF3-7AA58447C7B3}" destId="{BB2B9456-0826-4C18-A8CA-B2BF01FF5A83}" srcOrd="6" destOrd="0" presId="urn:microsoft.com/office/officeart/2005/8/layout/radial1"/>
    <dgm:cxn modelId="{56479493-D0E0-4D2E-9C53-FF914459688E}" type="presParOf" srcId="{7C12429F-18DB-4C8A-9AF3-7AA58447C7B3}" destId="{BCBA722B-1B2F-4044-8F7D-37664757DA0A}" srcOrd="7" destOrd="0" presId="urn:microsoft.com/office/officeart/2005/8/layout/radial1"/>
    <dgm:cxn modelId="{6C243794-250A-4FFC-AA27-94304823EB90}" type="presParOf" srcId="{BCBA722B-1B2F-4044-8F7D-37664757DA0A}" destId="{F2C92DA2-CE4C-4FA7-9D8A-BC329EF0D123}" srcOrd="0" destOrd="0" presId="urn:microsoft.com/office/officeart/2005/8/layout/radial1"/>
    <dgm:cxn modelId="{88E8BDFF-E69C-4279-9B8F-1FEF2809B97E}" type="presParOf" srcId="{7C12429F-18DB-4C8A-9AF3-7AA58447C7B3}" destId="{0FE3DE82-2EDE-407D-B1BE-2C814B45B905}" srcOrd="8" destOrd="0" presId="urn:microsoft.com/office/officeart/2005/8/layout/radial1"/>
    <dgm:cxn modelId="{222FB2E9-2A6C-464D-A5FE-F51F513211FF}" type="presParOf" srcId="{7C12429F-18DB-4C8A-9AF3-7AA58447C7B3}" destId="{6AB5AA8A-2541-434A-BBA7-B03E16E006B3}" srcOrd="9" destOrd="0" presId="urn:microsoft.com/office/officeart/2005/8/layout/radial1"/>
    <dgm:cxn modelId="{9E9BF16E-F304-4133-8CF6-DA26F12D9D07}" type="presParOf" srcId="{6AB5AA8A-2541-434A-BBA7-B03E16E006B3}" destId="{C457B879-A528-4085-BF8B-BD10BF8C2F67}" srcOrd="0" destOrd="0" presId="urn:microsoft.com/office/officeart/2005/8/layout/radial1"/>
    <dgm:cxn modelId="{E79AFF31-99AB-4A23-B26C-748FF469DED7}" type="presParOf" srcId="{7C12429F-18DB-4C8A-9AF3-7AA58447C7B3}" destId="{61C290F3-19B2-4F28-8E69-70EA3ABE6EC8}" srcOrd="10" destOrd="0" presId="urn:microsoft.com/office/officeart/2005/8/layout/radial1"/>
    <dgm:cxn modelId="{430DD857-1370-4FA8-BD06-C40EA03D4B62}" type="presParOf" srcId="{7C12429F-18DB-4C8A-9AF3-7AA58447C7B3}" destId="{408F173D-1ABE-4AEF-ADD5-3A4762672779}" srcOrd="11" destOrd="0" presId="urn:microsoft.com/office/officeart/2005/8/layout/radial1"/>
    <dgm:cxn modelId="{F39FD8C5-BDBA-4C3C-BFF9-A68A45DAA878}" type="presParOf" srcId="{408F173D-1ABE-4AEF-ADD5-3A4762672779}" destId="{E684B9FD-F6EF-4614-8F99-95B88D6FDFE1}" srcOrd="0" destOrd="0" presId="urn:microsoft.com/office/officeart/2005/8/layout/radial1"/>
    <dgm:cxn modelId="{C31C996C-16DE-4633-8A6F-7CD9405313E3}" type="presParOf" srcId="{7C12429F-18DB-4C8A-9AF3-7AA58447C7B3}" destId="{896387E6-5A2B-47A5-B70A-8A4ADA7C64EF}" srcOrd="12" destOrd="0" presId="urn:microsoft.com/office/officeart/2005/8/layout/radial1"/>
    <dgm:cxn modelId="{BB2EFAEC-D353-4FFB-BDC4-8EF908C3728D}" type="presParOf" srcId="{7C12429F-18DB-4C8A-9AF3-7AA58447C7B3}" destId="{5010E0DD-7A86-4630-A9BF-9894A64B6A8B}" srcOrd="13" destOrd="0" presId="urn:microsoft.com/office/officeart/2005/8/layout/radial1"/>
    <dgm:cxn modelId="{DD267C83-AED1-49C2-80D5-7C3062018B30}" type="presParOf" srcId="{5010E0DD-7A86-4630-A9BF-9894A64B6A8B}" destId="{830EE453-691A-45A2-8032-A479BBDE3043}" srcOrd="0" destOrd="0" presId="urn:microsoft.com/office/officeart/2005/8/layout/radial1"/>
    <dgm:cxn modelId="{23EB9201-EC4C-4F7D-BA16-D22DFADFB621}" type="presParOf" srcId="{7C12429F-18DB-4C8A-9AF3-7AA58447C7B3}" destId="{39249F55-B0B2-4927-B632-0D56830ED3F1}"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l" defTabSz="931863">
              <a:defRPr sz="1200" b="0">
                <a:solidFill>
                  <a:schemeClr val="tx1"/>
                </a:solidFill>
                <a:latin typeface="Arial" charset="0"/>
              </a:defRPr>
            </a:lvl1pPr>
          </a:lstStyle>
          <a:p>
            <a:pPr>
              <a:defRPr/>
            </a:pPr>
            <a:endParaRPr lang="en-US" dirty="0"/>
          </a:p>
        </p:txBody>
      </p:sp>
      <p:sp>
        <p:nvSpPr>
          <p:cNvPr id="5123" name="Rectangle 3"/>
          <p:cNvSpPr>
            <a:spLocks noGrp="1" noChangeArrowheads="1"/>
          </p:cNvSpPr>
          <p:nvPr>
            <p:ph type="dt" sz="quarter" idx="1"/>
          </p:nvPr>
        </p:nvSpPr>
        <p:spPr bwMode="auto">
          <a:xfrm>
            <a:off x="3936768" y="0"/>
            <a:ext cx="3011699" cy="46212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863">
              <a:defRPr sz="1200" b="0">
                <a:solidFill>
                  <a:schemeClr val="tx1"/>
                </a:solidFill>
                <a:latin typeface="Arial" charset="0"/>
              </a:defRPr>
            </a:lvl1pPr>
          </a:lstStyle>
          <a:p>
            <a:pPr>
              <a:defRPr/>
            </a:pPr>
            <a:endParaRPr lang="en-US" dirty="0"/>
          </a:p>
        </p:txBody>
      </p:sp>
      <p:sp>
        <p:nvSpPr>
          <p:cNvPr id="5124" name="Rectangle 4"/>
          <p:cNvSpPr>
            <a:spLocks noGrp="1" noChangeArrowheads="1"/>
          </p:cNvSpPr>
          <p:nvPr>
            <p:ph type="ftr" sz="quarter" idx="2"/>
          </p:nvPr>
        </p:nvSpPr>
        <p:spPr bwMode="auto">
          <a:xfrm>
            <a:off x="0" y="8772378"/>
            <a:ext cx="3011699" cy="46212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l" defTabSz="931863">
              <a:defRPr sz="1200" b="0">
                <a:solidFill>
                  <a:schemeClr val="tx1"/>
                </a:solidFill>
                <a:latin typeface="Arial" charset="0"/>
              </a:defRPr>
            </a:lvl1pPr>
          </a:lstStyle>
          <a:p>
            <a:pPr>
              <a:defRPr/>
            </a:pPr>
            <a:endParaRPr lang="en-US" dirty="0"/>
          </a:p>
        </p:txBody>
      </p:sp>
      <p:sp>
        <p:nvSpPr>
          <p:cNvPr id="5125" name="Rectangle 5"/>
          <p:cNvSpPr>
            <a:spLocks noGrp="1" noChangeArrowheads="1"/>
          </p:cNvSpPr>
          <p:nvPr>
            <p:ph type="sldNum" sz="quarter" idx="3"/>
          </p:nvPr>
        </p:nvSpPr>
        <p:spPr bwMode="auto">
          <a:xfrm>
            <a:off x="3936768" y="8772378"/>
            <a:ext cx="3011699" cy="46212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863">
              <a:defRPr sz="1200" b="0">
                <a:solidFill>
                  <a:schemeClr val="tx1"/>
                </a:solidFill>
                <a:latin typeface="Arial" charset="0"/>
              </a:defRPr>
            </a:lvl1pPr>
          </a:lstStyle>
          <a:p>
            <a:pPr>
              <a:defRPr/>
            </a:pPr>
            <a:fld id="{0389DF5B-4A9A-4FFA-B487-0EC00857A178}" type="slidenum">
              <a:rPr lang="en-US"/>
              <a:pPr>
                <a:defRPr/>
              </a:pPr>
              <a:t>‹#›</a:t>
            </a:fld>
            <a:endParaRPr lang="en-US" dirty="0"/>
          </a:p>
        </p:txBody>
      </p:sp>
    </p:spTree>
    <p:extLst>
      <p:ext uri="{BB962C8B-B14F-4D97-AF65-F5344CB8AC3E}">
        <p14:creationId xmlns:p14="http://schemas.microsoft.com/office/powerpoint/2010/main" val="2409732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l" defTabSz="931863">
              <a:defRPr sz="1200" b="0">
                <a:solidFill>
                  <a:schemeClr val="tx1"/>
                </a:solidFill>
                <a:latin typeface="Arial" charset="0"/>
              </a:defRPr>
            </a:lvl1pPr>
          </a:lstStyle>
          <a:p>
            <a:pPr>
              <a:defRPr/>
            </a:pPr>
            <a:endParaRPr lang="en-US" dirty="0"/>
          </a:p>
        </p:txBody>
      </p:sp>
      <p:sp>
        <p:nvSpPr>
          <p:cNvPr id="147459" name="Rectangle 3"/>
          <p:cNvSpPr>
            <a:spLocks noGrp="1" noChangeArrowheads="1"/>
          </p:cNvSpPr>
          <p:nvPr>
            <p:ph type="dt" idx="1"/>
          </p:nvPr>
        </p:nvSpPr>
        <p:spPr bwMode="auto">
          <a:xfrm>
            <a:off x="3936768" y="0"/>
            <a:ext cx="3011699" cy="46212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863">
              <a:defRPr sz="1200" b="0">
                <a:solidFill>
                  <a:schemeClr val="tx1"/>
                </a:solidFill>
                <a:latin typeface="Arial" charset="0"/>
              </a:defRPr>
            </a:lvl1pPr>
          </a:lstStyle>
          <a:p>
            <a:pPr>
              <a:defRPr/>
            </a:pPr>
            <a:r>
              <a:rPr lang="en-US" dirty="0"/>
              <a:t>September 12, 2007</a:t>
            </a:r>
          </a:p>
        </p:txBody>
      </p:sp>
      <p:sp>
        <p:nvSpPr>
          <p:cNvPr id="21508" name="Rectangle 4"/>
          <p:cNvSpPr>
            <a:spLocks noGrp="1" noRot="1" noChangeAspect="1" noChangeArrowheads="1" noTextEdit="1"/>
          </p:cNvSpPr>
          <p:nvPr>
            <p:ph type="sldImg" idx="2"/>
          </p:nvPr>
        </p:nvSpPr>
        <p:spPr bwMode="auto">
          <a:xfrm>
            <a:off x="1166813" y="692150"/>
            <a:ext cx="4619625" cy="3463925"/>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695008" y="4387767"/>
            <a:ext cx="5560060" cy="4155919"/>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7462" name="Rectangle 6"/>
          <p:cNvSpPr>
            <a:spLocks noGrp="1" noChangeArrowheads="1"/>
          </p:cNvSpPr>
          <p:nvPr>
            <p:ph type="ftr" sz="quarter" idx="4"/>
          </p:nvPr>
        </p:nvSpPr>
        <p:spPr bwMode="auto">
          <a:xfrm>
            <a:off x="0" y="8772378"/>
            <a:ext cx="3011699" cy="46212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l" defTabSz="931863">
              <a:defRPr sz="1200" b="0">
                <a:solidFill>
                  <a:schemeClr val="tx1"/>
                </a:solidFill>
                <a:latin typeface="Arial" charset="0"/>
              </a:defRPr>
            </a:lvl1pPr>
          </a:lstStyle>
          <a:p>
            <a:pPr>
              <a:defRPr/>
            </a:pPr>
            <a:endParaRPr lang="en-US" dirty="0"/>
          </a:p>
        </p:txBody>
      </p:sp>
      <p:sp>
        <p:nvSpPr>
          <p:cNvPr id="147463" name="Rectangle 7"/>
          <p:cNvSpPr>
            <a:spLocks noGrp="1" noChangeArrowheads="1"/>
          </p:cNvSpPr>
          <p:nvPr>
            <p:ph type="sldNum" sz="quarter" idx="5"/>
          </p:nvPr>
        </p:nvSpPr>
        <p:spPr bwMode="auto">
          <a:xfrm>
            <a:off x="3936768" y="8772378"/>
            <a:ext cx="3011699" cy="46212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863">
              <a:defRPr sz="1200" b="0">
                <a:solidFill>
                  <a:schemeClr val="tx1"/>
                </a:solidFill>
                <a:latin typeface="Arial" charset="0"/>
              </a:defRPr>
            </a:lvl1pPr>
          </a:lstStyle>
          <a:p>
            <a:pPr>
              <a:defRPr/>
            </a:pPr>
            <a:fld id="{AD0B10E5-AE93-4845-95A4-E24C3D958335}" type="slidenum">
              <a:rPr lang="en-US"/>
              <a:pPr>
                <a:defRPr/>
              </a:pPr>
              <a:t>‹#›</a:t>
            </a:fld>
            <a:endParaRPr lang="en-US" dirty="0"/>
          </a:p>
        </p:txBody>
      </p:sp>
    </p:spTree>
    <p:extLst>
      <p:ext uri="{BB962C8B-B14F-4D97-AF65-F5344CB8AC3E}">
        <p14:creationId xmlns:p14="http://schemas.microsoft.com/office/powerpoint/2010/main" val="899733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dirty="0" smtClean="0"/>
          </a:p>
        </p:txBody>
      </p:sp>
      <p:sp>
        <p:nvSpPr>
          <p:cNvPr id="22532" name="Slide Number Placeholder 3"/>
          <p:cNvSpPr>
            <a:spLocks noGrp="1"/>
          </p:cNvSpPr>
          <p:nvPr>
            <p:ph type="sldNum" sz="quarter" idx="5"/>
          </p:nvPr>
        </p:nvSpPr>
        <p:spPr>
          <a:noFill/>
        </p:spPr>
        <p:txBody>
          <a:bodyPr/>
          <a:lstStyle/>
          <a:p>
            <a:fld id="{96B73D3F-8FBE-4DB1-97BA-85541D450BC1}" type="slidenum">
              <a:rPr lang="en-US" smtClean="0"/>
              <a:pPr/>
              <a:t>2</a:t>
            </a:fld>
            <a:endParaRPr lang="en-US" dirty="0" smtClean="0"/>
          </a:p>
        </p:txBody>
      </p:sp>
    </p:spTree>
    <p:extLst>
      <p:ext uri="{BB962C8B-B14F-4D97-AF65-F5344CB8AC3E}">
        <p14:creationId xmlns:p14="http://schemas.microsoft.com/office/powerpoint/2010/main" val="1113521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Hertz is proud to be your low cost provider on Airport, Capitol Hill, and throughout Georgia!!</a:t>
            </a:r>
          </a:p>
          <a:p>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12</a:t>
            </a:fld>
            <a:endParaRPr lang="en-US" dirty="0"/>
          </a:p>
        </p:txBody>
      </p:sp>
    </p:spTree>
    <p:extLst>
      <p:ext uri="{BB962C8B-B14F-4D97-AF65-F5344CB8AC3E}">
        <p14:creationId xmlns:p14="http://schemas.microsoft.com/office/powerpoint/2010/main" val="736638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13</a:t>
            </a:fld>
            <a:endParaRPr lang="en-US" dirty="0"/>
          </a:p>
        </p:txBody>
      </p:sp>
    </p:spTree>
    <p:extLst>
      <p:ext uri="{BB962C8B-B14F-4D97-AF65-F5344CB8AC3E}">
        <p14:creationId xmlns:p14="http://schemas.microsoft.com/office/powerpoint/2010/main" val="2534076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Hertz is proud to be your low cost provider on Airport, Capitol Hill, and throughout Georgia!!</a:t>
            </a:r>
          </a:p>
          <a:p>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14</a:t>
            </a:fld>
            <a:endParaRPr lang="en-US" dirty="0"/>
          </a:p>
        </p:txBody>
      </p:sp>
    </p:spTree>
    <p:extLst>
      <p:ext uri="{BB962C8B-B14F-4D97-AF65-F5344CB8AC3E}">
        <p14:creationId xmlns:p14="http://schemas.microsoft.com/office/powerpoint/2010/main" val="2163650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15</a:t>
            </a:fld>
            <a:endParaRPr lang="en-US" dirty="0"/>
          </a:p>
        </p:txBody>
      </p:sp>
    </p:spTree>
    <p:extLst>
      <p:ext uri="{BB962C8B-B14F-4D97-AF65-F5344CB8AC3E}">
        <p14:creationId xmlns:p14="http://schemas.microsoft.com/office/powerpoint/2010/main" val="72331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federal tax. State we do pay state taxes at Air</a:t>
            </a:r>
            <a:r>
              <a:rPr lang="en-US" baseline="0" dirty="0" smtClean="0"/>
              <a:t> ports </a:t>
            </a:r>
            <a:r>
              <a:rPr lang="en-US" dirty="0" smtClean="0"/>
              <a:t>in other state. </a:t>
            </a:r>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16</a:t>
            </a:fld>
            <a:endParaRPr lang="en-US" dirty="0"/>
          </a:p>
        </p:txBody>
      </p:sp>
    </p:spTree>
    <p:extLst>
      <p:ext uri="{BB962C8B-B14F-4D97-AF65-F5344CB8AC3E}">
        <p14:creationId xmlns:p14="http://schemas.microsoft.com/office/powerpoint/2010/main" val="330415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17</a:t>
            </a:fld>
            <a:endParaRPr lang="en-US" dirty="0"/>
          </a:p>
        </p:txBody>
      </p:sp>
    </p:spTree>
    <p:extLst>
      <p:ext uri="{BB962C8B-B14F-4D97-AF65-F5344CB8AC3E}">
        <p14:creationId xmlns:p14="http://schemas.microsoft.com/office/powerpoint/2010/main" val="230943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Hertz is proud to be your low cost provider on Airport, Capitol Hill, and throughout Georgia!!</a:t>
            </a:r>
          </a:p>
          <a:p>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18</a:t>
            </a:fld>
            <a:endParaRPr lang="en-US" dirty="0"/>
          </a:p>
        </p:txBody>
      </p:sp>
    </p:spTree>
    <p:extLst>
      <p:ext uri="{BB962C8B-B14F-4D97-AF65-F5344CB8AC3E}">
        <p14:creationId xmlns:p14="http://schemas.microsoft.com/office/powerpoint/2010/main" val="739493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19</a:t>
            </a:fld>
            <a:endParaRPr lang="en-US" dirty="0"/>
          </a:p>
        </p:txBody>
      </p:sp>
    </p:spTree>
    <p:extLst>
      <p:ext uri="{BB962C8B-B14F-4D97-AF65-F5344CB8AC3E}">
        <p14:creationId xmlns:p14="http://schemas.microsoft.com/office/powerpoint/2010/main" val="1793605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20</a:t>
            </a:fld>
            <a:endParaRPr lang="en-US" dirty="0"/>
          </a:p>
        </p:txBody>
      </p:sp>
    </p:spTree>
    <p:extLst>
      <p:ext uri="{BB962C8B-B14F-4D97-AF65-F5344CB8AC3E}">
        <p14:creationId xmlns:p14="http://schemas.microsoft.com/office/powerpoint/2010/main" val="3972783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21</a:t>
            </a:fld>
            <a:endParaRPr lang="en-US" dirty="0"/>
          </a:p>
        </p:txBody>
      </p:sp>
    </p:spTree>
    <p:extLst>
      <p:ext uri="{BB962C8B-B14F-4D97-AF65-F5344CB8AC3E}">
        <p14:creationId xmlns:p14="http://schemas.microsoft.com/office/powerpoint/2010/main" val="385829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4</a:t>
            </a:fld>
            <a:endParaRPr lang="en-US" dirty="0"/>
          </a:p>
        </p:txBody>
      </p:sp>
    </p:spTree>
    <p:extLst>
      <p:ext uri="{BB962C8B-B14F-4D97-AF65-F5344CB8AC3E}">
        <p14:creationId xmlns:p14="http://schemas.microsoft.com/office/powerpoint/2010/main" val="312705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23</a:t>
            </a:fld>
            <a:endParaRPr lang="en-US" dirty="0"/>
          </a:p>
        </p:txBody>
      </p:sp>
    </p:spTree>
    <p:extLst>
      <p:ext uri="{BB962C8B-B14F-4D97-AF65-F5344CB8AC3E}">
        <p14:creationId xmlns:p14="http://schemas.microsoft.com/office/powerpoint/2010/main" val="3161665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24</a:t>
            </a:fld>
            <a:endParaRPr lang="en-US" dirty="0"/>
          </a:p>
        </p:txBody>
      </p:sp>
    </p:spTree>
    <p:extLst>
      <p:ext uri="{BB962C8B-B14F-4D97-AF65-F5344CB8AC3E}">
        <p14:creationId xmlns:p14="http://schemas.microsoft.com/office/powerpoint/2010/main" val="3060167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25</a:t>
            </a:fld>
            <a:endParaRPr lang="en-US" dirty="0"/>
          </a:p>
        </p:txBody>
      </p:sp>
    </p:spTree>
    <p:extLst>
      <p:ext uri="{BB962C8B-B14F-4D97-AF65-F5344CB8AC3E}">
        <p14:creationId xmlns:p14="http://schemas.microsoft.com/office/powerpoint/2010/main" val="781808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26</a:t>
            </a:fld>
            <a:endParaRPr lang="en-US" dirty="0"/>
          </a:p>
        </p:txBody>
      </p:sp>
    </p:spTree>
    <p:extLst>
      <p:ext uri="{BB962C8B-B14F-4D97-AF65-F5344CB8AC3E}">
        <p14:creationId xmlns:p14="http://schemas.microsoft.com/office/powerpoint/2010/main" val="2591370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4E76CF-C49E-4A27-BEF2-09C1931F9298}" type="slidenum">
              <a:rPr lang="en-US" smtClean="0"/>
              <a:pPr/>
              <a:t>27</a:t>
            </a:fld>
            <a:endParaRPr lang="en-US" dirty="0" smtClean="0"/>
          </a:p>
        </p:txBody>
      </p:sp>
    </p:spTree>
    <p:extLst>
      <p:ext uri="{BB962C8B-B14F-4D97-AF65-F5344CB8AC3E}">
        <p14:creationId xmlns:p14="http://schemas.microsoft.com/office/powerpoint/2010/main" val="730090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a:t>
            </a:r>
            <a:r>
              <a:rPr lang="en-US" baseline="0" dirty="0" smtClean="0"/>
              <a:t> your vehicle ready when you arrived</a:t>
            </a:r>
          </a:p>
          <a:p>
            <a:r>
              <a:rPr lang="en-US" baseline="0" dirty="0" smtClean="0"/>
              <a:t>Was your vehicle clean and good working condition</a:t>
            </a:r>
          </a:p>
          <a:p>
            <a:r>
              <a:rPr lang="en-US" baseline="0" dirty="0" smtClean="0"/>
              <a:t>Was it in good mechanical condition</a:t>
            </a:r>
          </a:p>
          <a:p>
            <a:r>
              <a:rPr lang="en-US" baseline="0" dirty="0" smtClean="0"/>
              <a:t>Rental </a:t>
            </a:r>
            <a:r>
              <a:rPr lang="en-US" baseline="0" dirty="0" err="1" smtClean="0"/>
              <a:t>Experince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28</a:t>
            </a:fld>
            <a:endParaRPr lang="en-US" dirty="0"/>
          </a:p>
        </p:txBody>
      </p:sp>
    </p:spTree>
    <p:extLst>
      <p:ext uri="{BB962C8B-B14F-4D97-AF65-F5344CB8AC3E}">
        <p14:creationId xmlns:p14="http://schemas.microsoft.com/office/powerpoint/2010/main" val="2574333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 is not new, he has been with us</a:t>
            </a:r>
            <a:r>
              <a:rPr lang="en-US" baseline="0" dirty="0" smtClean="0"/>
              <a:t> since the beginning of the program</a:t>
            </a:r>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30</a:t>
            </a:fld>
            <a:endParaRPr lang="en-US" dirty="0"/>
          </a:p>
        </p:txBody>
      </p:sp>
    </p:spTree>
    <p:extLst>
      <p:ext uri="{BB962C8B-B14F-4D97-AF65-F5344CB8AC3E}">
        <p14:creationId xmlns:p14="http://schemas.microsoft.com/office/powerpoint/2010/main" val="2504726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31</a:t>
            </a:fld>
            <a:endParaRPr lang="en-US" dirty="0"/>
          </a:p>
        </p:txBody>
      </p:sp>
    </p:spTree>
    <p:extLst>
      <p:ext uri="{BB962C8B-B14F-4D97-AF65-F5344CB8AC3E}">
        <p14:creationId xmlns:p14="http://schemas.microsoft.com/office/powerpoint/2010/main" val="17006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renewals</a:t>
            </a:r>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5</a:t>
            </a:fld>
            <a:endParaRPr lang="en-US" dirty="0"/>
          </a:p>
        </p:txBody>
      </p:sp>
    </p:spTree>
    <p:extLst>
      <p:ext uri="{BB962C8B-B14F-4D97-AF65-F5344CB8AC3E}">
        <p14:creationId xmlns:p14="http://schemas.microsoft.com/office/powerpoint/2010/main" val="149182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Hertz is proud to be your low cost provider on Airport, Capitol Hill, and throughout Georgia!!</a:t>
            </a:r>
          </a:p>
          <a:p>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6</a:t>
            </a:fld>
            <a:endParaRPr lang="en-US" dirty="0"/>
          </a:p>
        </p:txBody>
      </p:sp>
    </p:spTree>
    <p:extLst>
      <p:ext uri="{BB962C8B-B14F-4D97-AF65-F5344CB8AC3E}">
        <p14:creationId xmlns:p14="http://schemas.microsoft.com/office/powerpoint/2010/main" val="236561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noFill/>
        </p:spPr>
      </p:sp>
      <p:sp>
        <p:nvSpPr>
          <p:cNvPr id="54275" name="Notes Placeholder 2"/>
          <p:cNvSpPr>
            <a:spLocks noGrp="1"/>
          </p:cNvSpPr>
          <p:nvPr>
            <p:ph type="body" idx="1"/>
          </p:nvPr>
        </p:nvSpPr>
        <p:spPr>
          <a:noFill/>
        </p:spPr>
        <p:txBody>
          <a:bodyPr/>
          <a:lstStyle/>
          <a:p>
            <a:endParaRPr lang="en-US" dirty="0" smtClean="0"/>
          </a:p>
        </p:txBody>
      </p:sp>
      <p:sp>
        <p:nvSpPr>
          <p:cNvPr id="54276" name="Slide Number Placeholder 3"/>
          <p:cNvSpPr>
            <a:spLocks noGrp="1"/>
          </p:cNvSpPr>
          <p:nvPr>
            <p:ph type="sldNum" sz="quarter" idx="5"/>
          </p:nvPr>
        </p:nvSpPr>
        <p:spPr>
          <a:noFill/>
        </p:spPr>
        <p:txBody>
          <a:bodyPr/>
          <a:lstStyle>
            <a:lvl1pPr defTabSz="458806" eaLnBrk="0" hangingPunct="0">
              <a:defRPr>
                <a:solidFill>
                  <a:schemeClr val="tx1"/>
                </a:solidFill>
                <a:latin typeface="Arial" pitchFamily="34" charset="0"/>
                <a:ea typeface="MS PGothic" pitchFamily="34" charset="-128"/>
              </a:defRPr>
            </a:lvl1pPr>
            <a:lvl2pPr marL="727868" indent="-279949" defTabSz="458806" eaLnBrk="0" hangingPunct="0">
              <a:defRPr>
                <a:solidFill>
                  <a:schemeClr val="tx1"/>
                </a:solidFill>
                <a:latin typeface="Arial" pitchFamily="34" charset="0"/>
                <a:ea typeface="MS PGothic" pitchFamily="34" charset="-128"/>
              </a:defRPr>
            </a:lvl2pPr>
            <a:lvl3pPr marL="1119797" indent="-223959" defTabSz="458806" eaLnBrk="0" hangingPunct="0">
              <a:defRPr>
                <a:solidFill>
                  <a:schemeClr val="tx1"/>
                </a:solidFill>
                <a:latin typeface="Arial" pitchFamily="34" charset="0"/>
                <a:ea typeface="MS PGothic" pitchFamily="34" charset="-128"/>
              </a:defRPr>
            </a:lvl3pPr>
            <a:lvl4pPr marL="1567716" indent="-223959" defTabSz="458806" eaLnBrk="0" hangingPunct="0">
              <a:defRPr>
                <a:solidFill>
                  <a:schemeClr val="tx1"/>
                </a:solidFill>
                <a:latin typeface="Arial" pitchFamily="34" charset="0"/>
                <a:ea typeface="MS PGothic" pitchFamily="34" charset="-128"/>
              </a:defRPr>
            </a:lvl4pPr>
            <a:lvl5pPr marL="2015635" indent="-223959" defTabSz="458806" eaLnBrk="0" hangingPunct="0">
              <a:defRPr>
                <a:solidFill>
                  <a:schemeClr val="tx1"/>
                </a:solidFill>
                <a:latin typeface="Arial" pitchFamily="34" charset="0"/>
                <a:ea typeface="MS PGothic" pitchFamily="34" charset="-128"/>
              </a:defRPr>
            </a:lvl5pPr>
            <a:lvl6pPr marL="2463554" indent="-223959" defTabSz="458806" eaLnBrk="0" fontAlgn="base" hangingPunct="0">
              <a:spcBef>
                <a:spcPct val="0"/>
              </a:spcBef>
              <a:spcAft>
                <a:spcPct val="0"/>
              </a:spcAft>
              <a:defRPr>
                <a:solidFill>
                  <a:schemeClr val="tx1"/>
                </a:solidFill>
                <a:latin typeface="Arial" pitchFamily="34" charset="0"/>
                <a:ea typeface="MS PGothic" pitchFamily="34" charset="-128"/>
              </a:defRPr>
            </a:lvl6pPr>
            <a:lvl7pPr marL="2911472" indent="-223959" defTabSz="458806" eaLnBrk="0" fontAlgn="base" hangingPunct="0">
              <a:spcBef>
                <a:spcPct val="0"/>
              </a:spcBef>
              <a:spcAft>
                <a:spcPct val="0"/>
              </a:spcAft>
              <a:defRPr>
                <a:solidFill>
                  <a:schemeClr val="tx1"/>
                </a:solidFill>
                <a:latin typeface="Arial" pitchFamily="34" charset="0"/>
                <a:ea typeface="MS PGothic" pitchFamily="34" charset="-128"/>
              </a:defRPr>
            </a:lvl7pPr>
            <a:lvl8pPr marL="3359391" indent="-223959" defTabSz="458806" eaLnBrk="0" fontAlgn="base" hangingPunct="0">
              <a:spcBef>
                <a:spcPct val="0"/>
              </a:spcBef>
              <a:spcAft>
                <a:spcPct val="0"/>
              </a:spcAft>
              <a:defRPr>
                <a:solidFill>
                  <a:schemeClr val="tx1"/>
                </a:solidFill>
                <a:latin typeface="Arial" pitchFamily="34" charset="0"/>
                <a:ea typeface="MS PGothic" pitchFamily="34" charset="-128"/>
              </a:defRPr>
            </a:lvl8pPr>
            <a:lvl9pPr marL="3807310" indent="-223959" defTabSz="458806"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C43EFD3-C12C-4420-8064-38BE28CB6FDE}" type="slidenum">
              <a:rPr lang="en-US" smtClean="0">
                <a:solidFill>
                  <a:prstClr val="black"/>
                </a:solidFill>
              </a:rPr>
              <a:pPr eaLnBrk="1" hangingPunct="1"/>
              <a:t>7</a:t>
            </a:fld>
            <a:endParaRPr lang="en-US" dirty="0" smtClean="0">
              <a:solidFill>
                <a:prstClr val="black"/>
              </a:solidFill>
            </a:endParaRPr>
          </a:p>
        </p:txBody>
      </p:sp>
    </p:spTree>
    <p:extLst>
      <p:ext uri="{BB962C8B-B14F-4D97-AF65-F5344CB8AC3E}">
        <p14:creationId xmlns:p14="http://schemas.microsoft.com/office/powerpoint/2010/main" val="2760121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chemeClr val="accent6"/>
              </a:buClr>
              <a:defRPr/>
            </a:pPr>
            <a:r>
              <a:rPr lang="en-US" sz="2200" dirty="0" smtClean="0">
                <a:latin typeface="HZ Interstate Regular"/>
              </a:rPr>
              <a:t>Contact Brian </a:t>
            </a:r>
            <a:r>
              <a:rPr lang="en-US" sz="2200" dirty="0" err="1" smtClean="0">
                <a:latin typeface="HZ Interstate Regular"/>
              </a:rPr>
              <a:t>Burtzlaz</a:t>
            </a:r>
            <a:r>
              <a:rPr lang="en-US" sz="2200" baseline="0" dirty="0" smtClean="0">
                <a:latin typeface="HZ Interstate Regular"/>
              </a:rPr>
              <a:t> for enrollment</a:t>
            </a:r>
            <a:endParaRPr lang="en-US" sz="2200" dirty="0" smtClean="0">
              <a:latin typeface="HZ Interstate Regular"/>
            </a:endParaRPr>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8</a:t>
            </a:fld>
            <a:endParaRPr lang="en-US" dirty="0"/>
          </a:p>
        </p:txBody>
      </p:sp>
    </p:spTree>
    <p:extLst>
      <p:ext uri="{BB962C8B-B14F-4D97-AF65-F5344CB8AC3E}">
        <p14:creationId xmlns:p14="http://schemas.microsoft.com/office/powerpoint/2010/main" val="70347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9</a:t>
            </a:fld>
            <a:endParaRPr lang="en-US" dirty="0"/>
          </a:p>
        </p:txBody>
      </p:sp>
    </p:spTree>
    <p:extLst>
      <p:ext uri="{BB962C8B-B14F-4D97-AF65-F5344CB8AC3E}">
        <p14:creationId xmlns:p14="http://schemas.microsoft.com/office/powerpoint/2010/main" val="109865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Hertz is proud to be your low cost provider on Airport, Capitol Hill, and throughout Georgia!!</a:t>
            </a:r>
          </a:p>
          <a:p>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10</a:t>
            </a:fld>
            <a:endParaRPr lang="en-US" dirty="0"/>
          </a:p>
        </p:txBody>
      </p:sp>
    </p:spTree>
    <p:extLst>
      <p:ext uri="{BB962C8B-B14F-4D97-AF65-F5344CB8AC3E}">
        <p14:creationId xmlns:p14="http://schemas.microsoft.com/office/powerpoint/2010/main" val="427274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0B10E5-AE93-4845-95A4-E24C3D958335}" type="slidenum">
              <a:rPr lang="en-US" smtClean="0"/>
              <a:pPr>
                <a:defRPr/>
              </a:pPr>
              <a:t>11</a:t>
            </a:fld>
            <a:endParaRPr lang="en-US" dirty="0"/>
          </a:p>
        </p:txBody>
      </p:sp>
    </p:spTree>
    <p:extLst>
      <p:ext uri="{BB962C8B-B14F-4D97-AF65-F5344CB8AC3E}">
        <p14:creationId xmlns:p14="http://schemas.microsoft.com/office/powerpoint/2010/main" val="1767700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9"/>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spcBef>
                <a:spcPct val="50000"/>
              </a:spcBef>
              <a:defRPr/>
            </a:pPr>
            <a:endParaRPr lang="en-US" sz="1800" b="0" dirty="0">
              <a:solidFill>
                <a:schemeClr val="tx1"/>
              </a:solidFill>
            </a:endParaRPr>
          </a:p>
        </p:txBody>
      </p:sp>
      <p:sp>
        <p:nvSpPr>
          <p:cNvPr id="3074" name="Rectangle 2"/>
          <p:cNvSpPr>
            <a:spLocks noGrp="1" noChangeArrowheads="1"/>
          </p:cNvSpPr>
          <p:nvPr>
            <p:ph type="ctrTitle"/>
          </p:nvPr>
        </p:nvSpPr>
        <p:spPr>
          <a:xfrm>
            <a:off x="914400" y="3872242"/>
            <a:ext cx="7315200" cy="468111"/>
          </a:xfrm>
        </p:spPr>
        <p:txBody>
          <a:bodyPr/>
          <a:lstStyle>
            <a:lvl1pPr>
              <a:spcBef>
                <a:spcPct val="50000"/>
              </a:spcBef>
              <a:defRPr sz="32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914400" y="4343457"/>
            <a:ext cx="6629400" cy="368540"/>
          </a:xfrm>
        </p:spPr>
        <p:txBody>
          <a:bodyPr/>
          <a:lstStyle>
            <a:lvl1pPr marL="0" indent="0">
              <a:buFontTx/>
              <a:buNone/>
              <a:defRPr sz="2000" b="0" i="1">
                <a:solidFill>
                  <a:schemeClr val="bg1"/>
                </a:solidFill>
                <a:latin typeface="Times New Roman" pitchFamily="18" charset="0"/>
                <a:cs typeface="Times New Roman" pitchFamily="18" charset="0"/>
              </a:defRPr>
            </a:lvl1pPr>
          </a:lstStyle>
          <a:p>
            <a:r>
              <a:rPr lang="en-US" dirty="0"/>
              <a:t>Place Your Sub-Title If Needed Here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9CD64B-F4A8-4813-A644-40C55A8C26D0}"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EF95473-6BBB-4D40-8C0E-2E35177D6092}"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A0171-FBCD-4C06-A7CB-2D6EC2752736}"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524FA01-F261-41B3-A25D-97E7F82FBA2B}"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DC7703-9F2F-4C80-B1DE-AE6581182014}"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0D5FED7-5C47-46AB-B034-A7AC33BCAF71}"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E66DBB-E038-4EDA-8F58-FE8575A7BF4F}" type="datetimeFigureOut">
              <a:rPr lang="en-US"/>
              <a:pPr>
                <a:defRPr/>
              </a:pPr>
              <a:t>3/24/2015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4E5D98-817B-4C41-A92B-19992B232FFA}"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E73DDB-A065-43F3-9B68-5E60EB74E023}" type="datetimeFigureOut">
              <a:rPr lang="en-US"/>
              <a:pPr>
                <a:defRPr/>
              </a:pPr>
              <a:t>3/24/2015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4EF2CEA-A20D-4732-B31E-7490E2C00377}"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199EB2-12B4-499F-B8A8-1F0F3D0E61AA}" type="datetimeFigureOut">
              <a:rPr lang="en-US"/>
              <a:pPr>
                <a:defRPr/>
              </a:pPr>
              <a:t>3/24/2015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516F2C6-DF27-4A4F-B7EA-1FF72A4BE721}"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B48972-6E76-45D9-AB23-1AD06FFAF6FD}" type="datetimeFigureOut">
              <a:rPr lang="en-US"/>
              <a:pPr>
                <a:defRPr/>
              </a:pPr>
              <a:t>3/24/2015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29C7DC3-1308-41E4-8568-A6C5E5A2C23E}"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DDAABE-BF72-437A-834A-09D54BFB3F45}" type="datetimeFigureOut">
              <a:rPr lang="en-US"/>
              <a:pPr>
                <a:defRPr/>
              </a:pPr>
              <a:t>3/24/2015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5951FFF-F884-4520-8A94-B65CD1322DD7}"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D908E0-D6B5-4222-8225-2FB30A6F8078}" type="datetimeFigureOut">
              <a:rPr lang="en-US"/>
              <a:pPr>
                <a:defRPr/>
              </a:pPr>
              <a:t>3/24/2015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C030A03-04DA-45D7-92FF-D5B47A64F03C}"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6D53CF-9A1D-47B2-BEF6-5696EAB56CE0}"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934504-6D98-44E9-B84D-5C40837EF62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959" y="681145"/>
            <a:ext cx="7697755" cy="914389"/>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DC7A26-039A-4AD9-9A94-DF5FC0CDE13B}"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2E1C9B-86D9-4754-A3B8-A5B9D87C74C2}"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543800" cy="4114800"/>
          </a:xfrm>
        </p:spPr>
        <p:txBody>
          <a:bodyPr rtlCol="0">
            <a:normAutofit/>
          </a:bodyPr>
          <a:lstStyle/>
          <a:p>
            <a:pPr lvl="0"/>
            <a:endParaRPr lang="en-US" noProof="0" dirty="0" smtClean="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828800"/>
            <a:ext cx="7543800" cy="4114800"/>
          </a:xfrm>
        </p:spPr>
        <p:txBody>
          <a:bodyPr rtlCol="0">
            <a:normAutofit/>
          </a:bodyPr>
          <a:lstStyle/>
          <a:p>
            <a:pPr lvl="0"/>
            <a:endParaRPr lang="en-US" noProof="0" dirty="0" smtClean="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2806700"/>
            <a:ext cx="50482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73638" y="-484188"/>
            <a:ext cx="7353300" cy="736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57200" y="534444"/>
            <a:ext cx="7772400" cy="1470025"/>
          </a:xfrm>
        </p:spPr>
        <p:txBody>
          <a:bodyPr/>
          <a:lstStyle>
            <a:lvl1pPr algn="l">
              <a:defRPr>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7200" y="2290219"/>
            <a:ext cx="6400800" cy="1752600"/>
          </a:xfrm>
        </p:spPr>
        <p:txBody>
          <a:bodyPr/>
          <a:lstStyle>
            <a:lvl1pPr marL="0" indent="0" algn="l">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1"/>
          </p:nvPr>
        </p:nvSpPr>
        <p:spPr>
          <a:xfrm>
            <a:off x="152400" y="6356350"/>
            <a:ext cx="384175" cy="365125"/>
          </a:xfrm>
        </p:spPr>
        <p:txBody>
          <a:bodyPr/>
          <a:lstStyle>
            <a:lvl1pPr>
              <a:defRPr/>
            </a:lvl1pPr>
          </a:lstStyle>
          <a:p>
            <a:pPr>
              <a:defRPr/>
            </a:pPr>
            <a:fld id="{3972A145-7171-4BF1-86BF-E588324B6D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25991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8229600" cy="831519"/>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347564"/>
            <a:ext cx="8229600" cy="4756781"/>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2362200" y="6356350"/>
            <a:ext cx="2895600" cy="365125"/>
          </a:xfrm>
        </p:spPr>
        <p:txBody>
          <a:bodyPr/>
          <a:lstStyle>
            <a:lvl1pPr algn="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1"/>
          </p:nvPr>
        </p:nvSpPr>
        <p:spPr>
          <a:xfrm>
            <a:off x="1905000" y="6356350"/>
            <a:ext cx="384175" cy="365125"/>
          </a:xfrm>
        </p:spPr>
        <p:txBody>
          <a:bodyPr/>
          <a:lstStyle>
            <a:lvl1pPr>
              <a:defRPr/>
            </a:lvl1pPr>
          </a:lstStyle>
          <a:p>
            <a:pPr>
              <a:defRPr/>
            </a:pPr>
            <a:fld id="{83F0781C-308F-4C04-BB05-65C65D9E1A1F}" type="slidenum">
              <a:rPr lang="en-US">
                <a:solidFill>
                  <a:prstClr val="black">
                    <a:tint val="75000"/>
                  </a:prstClr>
                </a:solidFill>
              </a:rPr>
              <a:pPr>
                <a:defRPr/>
              </a:pPr>
              <a:t>‹#›</a:t>
            </a:fld>
            <a:endParaRPr lang="en-US" dirty="0">
              <a:solidFill>
                <a:prstClr val="black">
                  <a:tint val="75000"/>
                </a:prstClr>
              </a:solidFill>
            </a:endParaRPr>
          </a:p>
        </p:txBody>
      </p:sp>
      <p:pic>
        <p:nvPicPr>
          <p:cNvPr id="7"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150" y="5676900"/>
            <a:ext cx="17716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703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1"/>
          </p:nvPr>
        </p:nvSpPr>
        <p:spPr>
          <a:xfrm>
            <a:off x="152400" y="6356350"/>
            <a:ext cx="384175" cy="365125"/>
          </a:xfrm>
        </p:spPr>
        <p:txBody>
          <a:bodyPr/>
          <a:lstStyle>
            <a:lvl1pPr>
              <a:defRPr/>
            </a:lvl1pPr>
          </a:lstStyle>
          <a:p>
            <a:pPr>
              <a:defRPr/>
            </a:pPr>
            <a:fld id="{BCF2001E-DBFA-4EEB-AC09-BF02AD54DD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2169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sz="half" idx="1"/>
          </p:nvPr>
        </p:nvSpPr>
        <p:spPr>
          <a:xfrm>
            <a:off x="457200" y="1429500"/>
            <a:ext cx="4038600" cy="4749955"/>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p:cNvSpPr>
            <a:spLocks noGrp="1"/>
          </p:cNvSpPr>
          <p:nvPr>
            <p:ph sz="half" idx="2"/>
          </p:nvPr>
        </p:nvSpPr>
        <p:spPr>
          <a:xfrm>
            <a:off x="4648200" y="1429500"/>
            <a:ext cx="4038600" cy="4749955"/>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57200" y="274638"/>
            <a:ext cx="8229600" cy="831519"/>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1"/>
          </p:nvPr>
        </p:nvSpPr>
        <p:spPr>
          <a:xfrm>
            <a:off x="152400" y="6356350"/>
            <a:ext cx="384175" cy="365125"/>
          </a:xfrm>
        </p:spPr>
        <p:txBody>
          <a:bodyPr/>
          <a:lstStyle>
            <a:lvl1pPr>
              <a:defRPr/>
            </a:lvl1pPr>
          </a:lstStyle>
          <a:p>
            <a:pPr>
              <a:defRPr/>
            </a:pPr>
            <a:fld id="{FA1B0EFC-2533-4D40-BF30-6311219087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693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575050" y="273050"/>
            <a:ext cx="5111750" cy="585311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1"/>
          </p:nvPr>
        </p:nvSpPr>
        <p:spPr>
          <a:xfrm>
            <a:off x="152400" y="6356350"/>
            <a:ext cx="384175" cy="365125"/>
          </a:xfrm>
        </p:spPr>
        <p:txBody>
          <a:bodyPr/>
          <a:lstStyle>
            <a:lvl1pPr>
              <a:defRPr/>
            </a:lvl1pPr>
          </a:lstStyle>
          <a:p>
            <a:pPr>
              <a:defRPr/>
            </a:pPr>
            <a:fld id="{F6808941-3307-494D-8708-0B5A1EC4BF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8980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8"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dirty="0">
              <a:solidFill>
                <a:prstClr val="black">
                  <a:tint val="75000"/>
                </a:prstClr>
              </a:solidFill>
            </a:endParaRPr>
          </a:p>
        </p:txBody>
      </p:sp>
      <p:sp>
        <p:nvSpPr>
          <p:cNvPr id="10" name="Slide Number Placeholder 5"/>
          <p:cNvSpPr>
            <a:spLocks noGrp="1"/>
          </p:cNvSpPr>
          <p:nvPr>
            <p:ph type="sldNum" sz="quarter" idx="11"/>
          </p:nvPr>
        </p:nvSpPr>
        <p:spPr>
          <a:xfrm>
            <a:off x="152400" y="6356350"/>
            <a:ext cx="384175" cy="365125"/>
          </a:xfrm>
        </p:spPr>
        <p:txBody>
          <a:bodyPr/>
          <a:lstStyle>
            <a:lvl1pPr>
              <a:defRPr/>
            </a:lvl1pPr>
          </a:lstStyle>
          <a:p>
            <a:pPr>
              <a:defRPr/>
            </a:pPr>
            <a:fld id="{712BC74F-92F2-4397-8734-46CE562142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0410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Vertical Text Placeholder 2"/>
          <p:cNvSpPr>
            <a:spLocks noGrp="1"/>
          </p:cNvSpPr>
          <p:nvPr>
            <p:ph type="body" orient="vert" idx="1"/>
          </p:nvPr>
        </p:nvSpPr>
        <p:spPr>
          <a:xfrm>
            <a:off x="457200" y="1270032"/>
            <a:ext cx="8229600" cy="4856131"/>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457200" y="274638"/>
            <a:ext cx="8229600" cy="831519"/>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1"/>
          </p:nvPr>
        </p:nvSpPr>
        <p:spPr>
          <a:xfrm>
            <a:off x="152400" y="6356350"/>
            <a:ext cx="384175" cy="365125"/>
          </a:xfrm>
        </p:spPr>
        <p:txBody>
          <a:bodyPr/>
          <a:lstStyle>
            <a:lvl1pPr>
              <a:defRPr/>
            </a:lvl1pPr>
          </a:lstStyle>
          <a:p>
            <a:pPr>
              <a:defRPr/>
            </a:pPr>
            <a:fld id="{60030891-9F3A-4619-AB41-44206AC3EB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448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1">
                <a:latin typeface="Times New Roman" pitchFamily="18" charset="0"/>
                <a:cs typeface="Times New Roman"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a:p>
        </p:txBody>
      </p:sp>
      <p:sp>
        <p:nvSpPr>
          <p:cNvPr id="10"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1"/>
          </p:nvPr>
        </p:nvSpPr>
        <p:spPr>
          <a:xfrm>
            <a:off x="152400" y="6356350"/>
            <a:ext cx="384175" cy="365125"/>
          </a:xfrm>
        </p:spPr>
        <p:txBody>
          <a:bodyPr/>
          <a:lstStyle>
            <a:lvl1pPr>
              <a:defRPr/>
            </a:lvl1pPr>
          </a:lstStyle>
          <a:p>
            <a:pPr>
              <a:defRPr/>
            </a:pPr>
            <a:fld id="{3C1213F4-B604-42D4-A828-4BFF755331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4626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450976" y="5272618"/>
            <a:ext cx="5486400" cy="385233"/>
          </a:xfrm>
        </p:spPr>
        <p:txBody>
          <a:bodyPr anchor="b">
            <a:noAutofit/>
          </a:bodyPr>
          <a:lstStyle>
            <a:lvl1pPr algn="l">
              <a:defRPr sz="2400" b="0" i="1">
                <a:latin typeface="Arial"/>
                <a:cs typeface="Arial"/>
              </a:defRPr>
            </a:lvl1pPr>
          </a:lstStyle>
          <a:p>
            <a:r>
              <a:rPr lang="en-US" dirty="0" smtClean="0"/>
              <a:t>Click to edit Master title style</a:t>
            </a:r>
            <a:endParaRPr lang="en-US" dirty="0"/>
          </a:p>
        </p:txBody>
      </p:sp>
      <p:sp>
        <p:nvSpPr>
          <p:cNvPr id="12" name="Picture Placeholder 2"/>
          <p:cNvSpPr>
            <a:spLocks noGrp="1"/>
          </p:cNvSpPr>
          <p:nvPr>
            <p:ph type="pic" idx="1"/>
          </p:nvPr>
        </p:nvSpPr>
        <p:spPr>
          <a:xfrm>
            <a:off x="1450976" y="532475"/>
            <a:ext cx="6169024" cy="4626768"/>
          </a:xfrm>
        </p:spPr>
        <p:txBody>
          <a:bodyPr rtlCol="0">
            <a:noAutofit/>
          </a:bodyPr>
          <a:lstStyle>
            <a:lvl1pPr marL="0" indent="0">
              <a:buNone/>
              <a:defRPr sz="3200" b="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1"/>
          </p:nvPr>
        </p:nvSpPr>
        <p:spPr>
          <a:xfrm>
            <a:off x="152400" y="6356350"/>
            <a:ext cx="384175" cy="365125"/>
          </a:xfrm>
        </p:spPr>
        <p:txBody>
          <a:bodyPr/>
          <a:lstStyle>
            <a:lvl1pPr>
              <a:defRPr/>
            </a:lvl1pPr>
          </a:lstStyle>
          <a:p>
            <a:pPr>
              <a:defRPr/>
            </a:pPr>
            <a:fld id="{FD199F78-35CE-40B3-AE93-3829780C67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5407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8229600" cy="831519"/>
          </a:xfrm>
        </p:spPr>
        <p:txBody>
          <a:bodyPr/>
          <a:lstStyle>
            <a:lvl1pPr algn="l">
              <a:defRPr sz="4000" b="1">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a:xfrm>
            <a:off x="152400" y="6356350"/>
            <a:ext cx="384175" cy="365125"/>
          </a:xfrm>
        </p:spPr>
        <p:txBody>
          <a:bodyPr/>
          <a:lstStyle>
            <a:lvl1pPr>
              <a:defRPr/>
            </a:lvl1pPr>
          </a:lstStyle>
          <a:p>
            <a:pPr>
              <a:defRPr/>
            </a:pPr>
            <a:fld id="{6EA4E9CC-45DC-4B99-A357-363B1DA02C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8049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1834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8029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5533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6991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2869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3878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176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1085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976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3191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919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1">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6063" y="593725"/>
            <a:ext cx="6629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339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8450" y="681038"/>
            <a:ext cx="7539038" cy="762000"/>
          </a:xfrm>
        </p:spPr>
        <p:txBody>
          <a:bodyPr/>
          <a:lstStyle/>
          <a:p>
            <a:r>
              <a:rPr lang="en-US"/>
              <a:t>Click to edit Master title style</a:t>
            </a:r>
          </a:p>
        </p:txBody>
      </p:sp>
      <p:sp>
        <p:nvSpPr>
          <p:cNvPr id="3" name="Table Placeholder 2"/>
          <p:cNvSpPr>
            <a:spLocks noGrp="1"/>
          </p:cNvSpPr>
          <p:nvPr>
            <p:ph type="tbl" idx="1"/>
          </p:nvPr>
        </p:nvSpPr>
        <p:spPr>
          <a:xfrm>
            <a:off x="685800" y="1828800"/>
            <a:ext cx="7543800" cy="4114800"/>
          </a:xfrm>
        </p:spPr>
        <p:txBody>
          <a:bodyPr/>
          <a:lstStyle/>
          <a:p>
            <a:pPr lvl="0"/>
            <a:endParaRPr lang="en-US" noProof="0"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8450" y="681038"/>
            <a:ext cx="7539038" cy="762000"/>
          </a:xfrm>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339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Background Slide PMS 376"/>
          <p:cNvPicPr>
            <a:picLocks noChangeAspect="1" noChangeArrowheads="1"/>
          </p:cNvPicPr>
          <p:nvPr/>
        </p:nvPicPr>
        <p:blipFill>
          <a:blip r:embed="rId11"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298450" y="681038"/>
            <a:ext cx="7539038"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Heading for slide goes here</a:t>
            </a:r>
          </a:p>
        </p:txBody>
      </p:sp>
      <p:sp>
        <p:nvSpPr>
          <p:cNvPr id="2052" name="Rectangle 3"/>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row of your information goes here</a:t>
            </a:r>
          </a:p>
          <a:p>
            <a:pPr lvl="1"/>
            <a:r>
              <a:rPr lang="en-US" smtClean="0"/>
              <a:t>Second row is located here</a:t>
            </a:r>
          </a:p>
          <a:p>
            <a:pPr lvl="2"/>
            <a:r>
              <a:rPr lang="en-US" smtClean="0"/>
              <a:t>Third row here</a:t>
            </a:r>
          </a:p>
        </p:txBody>
      </p:sp>
      <p:sp>
        <p:nvSpPr>
          <p:cNvPr id="8" name="Rectangle 7"/>
          <p:cNvSpPr/>
          <p:nvPr/>
        </p:nvSpPr>
        <p:spPr bwMode="auto">
          <a:xfrm>
            <a:off x="0" y="6596063"/>
            <a:ext cx="9144000" cy="261937"/>
          </a:xfrm>
          <a:prstGeom prst="rect">
            <a:avLst/>
          </a:prstGeom>
          <a:solidFill>
            <a:srgbClr val="7DBA00"/>
          </a:solidFill>
          <a:ln w="9525" cap="flat" cmpd="sng" algn="ctr">
            <a:noFill/>
            <a:prstDash val="solid"/>
            <a:round/>
            <a:headEnd type="none" w="med" len="med"/>
            <a:tailEnd type="none" w="med" len="med"/>
          </a:ln>
          <a:effectLst/>
        </p:spPr>
        <p:txBody>
          <a:bodyPr wrap="none" anchor="ctr"/>
          <a:lstStyle/>
          <a:p>
            <a:pPr algn="ctr">
              <a:defRPr/>
            </a:pPr>
            <a:endParaRPr lang="en-US" dirty="0"/>
          </a:p>
        </p:txBody>
      </p:sp>
      <p:sp>
        <p:nvSpPr>
          <p:cNvPr id="1043" name="Text Box 19"/>
          <p:cNvSpPr txBox="1">
            <a:spLocks noChangeArrowheads="1"/>
          </p:cNvSpPr>
          <p:nvPr/>
        </p:nvSpPr>
        <p:spPr bwMode="auto">
          <a:xfrm>
            <a:off x="8724900" y="6583363"/>
            <a:ext cx="419100" cy="274637"/>
          </a:xfrm>
          <a:prstGeom prst="rect">
            <a:avLst/>
          </a:prstGeom>
          <a:noFill/>
          <a:ln w="9525" algn="ctr">
            <a:noFill/>
            <a:miter lim="800000"/>
            <a:headEnd/>
            <a:tailEnd/>
          </a:ln>
          <a:effectLst/>
        </p:spPr>
        <p:txBody>
          <a:bodyPr>
            <a:spAutoFit/>
          </a:bodyPr>
          <a:lstStyle/>
          <a:p>
            <a:pPr algn="ctr">
              <a:spcBef>
                <a:spcPct val="50000"/>
              </a:spcBef>
              <a:defRPr/>
            </a:pPr>
            <a:fld id="{91F0188D-F810-4085-B16A-588D9634DBE1}" type="slidenum">
              <a:rPr lang="en-US" sz="1200" b="0">
                <a:solidFill>
                  <a:schemeClr val="tx1"/>
                </a:solidFill>
              </a:rPr>
              <a:pPr algn="ctr">
                <a:spcBef>
                  <a:spcPct val="50000"/>
                </a:spcBef>
                <a:defRPr/>
              </a:pPr>
              <a:t>‹#›</a:t>
            </a:fld>
            <a:endParaRPr lang="en-US" sz="1200" b="0" dirty="0">
              <a:solidFill>
                <a:schemeClr val="tx1"/>
              </a:solidFill>
            </a:endParaRPr>
          </a:p>
        </p:txBody>
      </p:sp>
      <p:sp>
        <p:nvSpPr>
          <p:cNvPr id="1039" name="Rectangle 15"/>
          <p:cNvSpPr>
            <a:spLocks noChangeArrowheads="1"/>
          </p:cNvSpPr>
          <p:nvPr/>
        </p:nvSpPr>
        <p:spPr bwMode="auto">
          <a:xfrm>
            <a:off x="2733675" y="6605588"/>
            <a:ext cx="3657600" cy="252412"/>
          </a:xfrm>
          <a:prstGeom prst="rect">
            <a:avLst/>
          </a:prstGeom>
          <a:noFill/>
          <a:ln w="9525">
            <a:noFill/>
            <a:miter lim="800000"/>
            <a:headEnd/>
            <a:tailEnd/>
          </a:ln>
          <a:effectLst/>
        </p:spPr>
        <p:txBody>
          <a:bodyPr/>
          <a:lstStyle/>
          <a:p>
            <a:pPr algn="ctr" eaLnBrk="0" hangingPunct="0">
              <a:defRPr/>
            </a:pPr>
            <a:r>
              <a:rPr lang="en-US" altLang="en-US" sz="1000" b="0" dirty="0">
                <a:solidFill>
                  <a:schemeClr val="tx1"/>
                </a:solidFill>
                <a:latin typeface="Arial Unicode MS" pitchFamily="34" charset="-128"/>
              </a:rPr>
              <a:t>Georgia Department of Administrative Services</a:t>
            </a:r>
          </a:p>
        </p:txBody>
      </p:sp>
    </p:spTree>
  </p:cSld>
  <p:clrMap bg1="lt1" tx1="dk1" bg2="lt2" tx2="dk2" accent1="accent1" accent2="accent2" accent3="accent3" accent4="accent4" accent5="accent5" accent6="accent6" hlink="hlink" folHlink="folHlink"/>
  <p:sldLayoutIdLst>
    <p:sldLayoutId id="2147484387" r:id="rId1"/>
    <p:sldLayoutId id="2147484367" r:id="rId2"/>
    <p:sldLayoutId id="2147484368" r:id="rId3"/>
    <p:sldLayoutId id="2147484369" r:id="rId4"/>
    <p:sldLayoutId id="2147484370" r:id="rId5"/>
    <p:sldLayoutId id="2147484371" r:id="rId6"/>
    <p:sldLayoutId id="2147484373" r:id="rId7"/>
    <p:sldLayoutId id="2147484374" r:id="rId8"/>
    <p:sldLayoutId id="2147484375" r:id="rId9"/>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56600"/>
          </a:solidFill>
          <a:latin typeface="+mj-lt"/>
          <a:ea typeface="+mj-ea"/>
          <a:cs typeface="+mj-cs"/>
        </a:defRPr>
      </a:lvl1pPr>
      <a:lvl2pPr algn="l" rtl="0" eaLnBrk="0" fontAlgn="base" hangingPunct="0">
        <a:spcBef>
          <a:spcPct val="0"/>
        </a:spcBef>
        <a:spcAft>
          <a:spcPct val="0"/>
        </a:spcAft>
        <a:defRPr sz="3200" b="1">
          <a:solidFill>
            <a:srgbClr val="F56600"/>
          </a:solidFill>
          <a:latin typeface="Arial" charset="0"/>
        </a:defRPr>
      </a:lvl2pPr>
      <a:lvl3pPr algn="l" rtl="0" eaLnBrk="0" fontAlgn="base" hangingPunct="0">
        <a:spcBef>
          <a:spcPct val="0"/>
        </a:spcBef>
        <a:spcAft>
          <a:spcPct val="0"/>
        </a:spcAft>
        <a:defRPr sz="3200" b="1">
          <a:solidFill>
            <a:srgbClr val="F56600"/>
          </a:solidFill>
          <a:latin typeface="Arial" charset="0"/>
        </a:defRPr>
      </a:lvl3pPr>
      <a:lvl4pPr algn="l" rtl="0" eaLnBrk="0" fontAlgn="base" hangingPunct="0">
        <a:spcBef>
          <a:spcPct val="0"/>
        </a:spcBef>
        <a:spcAft>
          <a:spcPct val="0"/>
        </a:spcAft>
        <a:defRPr sz="3200" b="1">
          <a:solidFill>
            <a:srgbClr val="F56600"/>
          </a:solidFill>
          <a:latin typeface="Arial" charset="0"/>
        </a:defRPr>
      </a:lvl4pPr>
      <a:lvl5pPr algn="l" rtl="0" eaLnBrk="0" fontAlgn="base" hangingPunct="0">
        <a:spcBef>
          <a:spcPct val="0"/>
        </a:spcBef>
        <a:spcAft>
          <a:spcPct val="0"/>
        </a:spcAft>
        <a:defRPr sz="3200" b="1">
          <a:solidFill>
            <a:srgbClr val="F56600"/>
          </a:solidFill>
          <a:latin typeface="Arial" charset="0"/>
        </a:defRPr>
      </a:lvl5pPr>
      <a:lvl6pPr marL="457200" algn="l" rtl="0" fontAlgn="base">
        <a:spcBef>
          <a:spcPct val="0"/>
        </a:spcBef>
        <a:spcAft>
          <a:spcPct val="0"/>
        </a:spcAft>
        <a:defRPr sz="2800" b="1">
          <a:solidFill>
            <a:srgbClr val="7D706B"/>
          </a:solidFill>
          <a:latin typeface="Arial" charset="0"/>
        </a:defRPr>
      </a:lvl6pPr>
      <a:lvl7pPr marL="914400" algn="l" rtl="0" fontAlgn="base">
        <a:spcBef>
          <a:spcPct val="0"/>
        </a:spcBef>
        <a:spcAft>
          <a:spcPct val="0"/>
        </a:spcAft>
        <a:defRPr sz="2800" b="1">
          <a:solidFill>
            <a:srgbClr val="7D706B"/>
          </a:solidFill>
          <a:latin typeface="Arial" charset="0"/>
        </a:defRPr>
      </a:lvl7pPr>
      <a:lvl8pPr marL="1371600" algn="l" rtl="0" fontAlgn="base">
        <a:spcBef>
          <a:spcPct val="0"/>
        </a:spcBef>
        <a:spcAft>
          <a:spcPct val="0"/>
        </a:spcAft>
        <a:defRPr sz="2800" b="1">
          <a:solidFill>
            <a:srgbClr val="7D706B"/>
          </a:solidFill>
          <a:latin typeface="Arial" charset="0"/>
        </a:defRPr>
      </a:lvl8pPr>
      <a:lvl9pPr marL="1828800" algn="l" rtl="0" fontAlgn="base">
        <a:spcBef>
          <a:spcPct val="0"/>
        </a:spcBef>
        <a:spcAft>
          <a:spcPct val="0"/>
        </a:spcAft>
        <a:defRPr sz="2800" b="1">
          <a:solidFill>
            <a:srgbClr val="7D706B"/>
          </a:solidFill>
          <a:latin typeface="Arial" charset="0"/>
        </a:defRPr>
      </a:lvl9pPr>
    </p:titleStyle>
    <p:body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22155B35-2617-4645-8696-CCDCF1DE167C}" type="datetimeFigureOut">
              <a:rPr lang="en-US"/>
              <a:pPr>
                <a:defRPr/>
              </a:pPr>
              <a:t>3/24/2015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8A822F5D-0A12-440E-853A-262E9D87BDE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8" r:id="rId12"/>
    <p:sldLayoutId id="2147484389"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008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endParaRPr lang="en-US" b="0" dirty="0">
              <a:solidFill>
                <a:prstClr val="black">
                  <a:tint val="75000"/>
                </a:prstClr>
              </a:solidFill>
            </a:endParaRPr>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endParaRPr lang="en-US" b="0"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76E35A96-2AB4-4980-9FEB-F9BB00F423A2}" type="slidenum">
              <a:rPr lang="en-US" b="0">
                <a:solidFill>
                  <a:prstClr val="black">
                    <a:tint val="75000"/>
                  </a:prstClr>
                </a:solidFill>
              </a:rPr>
              <a:pPr>
                <a:defRPr/>
              </a:pPr>
              <a:t>‹#›</a:t>
            </a:fld>
            <a:endParaRPr lang="en-US" b="0" dirty="0">
              <a:solidFill>
                <a:prstClr val="black">
                  <a:tint val="75000"/>
                </a:prstClr>
              </a:solidFill>
            </a:endParaRPr>
          </a:p>
        </p:txBody>
      </p:sp>
    </p:spTree>
    <p:extLst>
      <p:ext uri="{BB962C8B-B14F-4D97-AF65-F5344CB8AC3E}">
        <p14:creationId xmlns:p14="http://schemas.microsoft.com/office/powerpoint/2010/main" val="850651335"/>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B229805-8448-4DF0-AC79-C5FA7F93FCB1}" type="datetimeFigureOut">
              <a:rPr lang="en-US" b="0" smtClean="0">
                <a:solidFill>
                  <a:prstClr val="black">
                    <a:tint val="75000"/>
                  </a:prstClr>
                </a:solidFill>
                <a:latin typeface="Calibri"/>
              </a:rPr>
              <a:pPr fontAlgn="auto">
                <a:spcBef>
                  <a:spcPts val="0"/>
                </a:spcBef>
                <a:spcAft>
                  <a:spcPts val="0"/>
                </a:spcAft>
              </a:pPr>
              <a:t>3/24/2015</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D3725A6-31CD-44B0-B077-2C903ECBD6EF}" type="slidenum">
              <a:rPr lang="en-US" b="0" smtClean="0">
                <a:solidFill>
                  <a:prstClr val="black">
                    <a:tint val="75000"/>
                  </a:prstClr>
                </a:solidFill>
                <a:latin typeface="Calibri"/>
              </a:rPr>
              <a:pPr fontAlgn="auto">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val="1902278946"/>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usmaxrenta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doas.ga.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7.png"/><Relationship Id="rId4"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8.png"/><Relationship Id="rId4"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hyperlink" Target="https://www.surveymonkey.com/s/CustomerFeedbackVehicleRenta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mailto:bburtzlaff@hertz.co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mailto:corey@busmaxrental.com" TargetMode="External"/><Relationship Id="rId4" Type="http://schemas.openxmlformats.org/officeDocument/2006/relationships/hyperlink" Target="mailto:heather.s.pastrick@ehi.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mailto:Debra.White@doas.ga.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10.gi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914400" y="3871913"/>
            <a:ext cx="7315200" cy="468312"/>
          </a:xfrm>
        </p:spPr>
        <p:txBody>
          <a:bodyPr/>
          <a:lstStyle/>
          <a:p>
            <a:r>
              <a:rPr lang="en-US" dirty="0" smtClean="0"/>
              <a:t>Vehicle Rental Statewide Contracts</a:t>
            </a:r>
          </a:p>
        </p:txBody>
      </p:sp>
      <p:sp>
        <p:nvSpPr>
          <p:cNvPr id="7171" name="Subtitle 2"/>
          <p:cNvSpPr>
            <a:spLocks noGrp="1"/>
          </p:cNvSpPr>
          <p:nvPr>
            <p:ph type="subTitle" idx="1"/>
          </p:nvPr>
        </p:nvSpPr>
        <p:spPr>
          <a:xfrm>
            <a:off x="914400" y="4343400"/>
            <a:ext cx="6629400" cy="368300"/>
          </a:xfrm>
        </p:spPr>
        <p:txBody>
          <a:bodyPr/>
          <a:lstStyle/>
          <a:p>
            <a:r>
              <a:rPr lang="en-US" dirty="0" smtClean="0"/>
              <a:t>Statewide Contract Webinar – February 19, 2015</a:t>
            </a:r>
          </a:p>
        </p:txBody>
      </p:sp>
      <p:sp>
        <p:nvSpPr>
          <p:cNvPr id="7172" name="Text Box 5"/>
          <p:cNvSpPr txBox="1">
            <a:spLocks noChangeArrowheads="1"/>
          </p:cNvSpPr>
          <p:nvPr/>
        </p:nvSpPr>
        <p:spPr bwMode="auto">
          <a:xfrm>
            <a:off x="6553200" y="6019800"/>
            <a:ext cx="876300" cy="216982"/>
          </a:xfrm>
          <a:prstGeom prst="rect">
            <a:avLst/>
          </a:prstGeom>
          <a:noFill/>
          <a:ln w="9525">
            <a:noFill/>
            <a:miter lim="800000"/>
            <a:headEnd/>
            <a:tailEnd/>
          </a:ln>
        </p:spPr>
        <p:txBody>
          <a:bodyPr>
            <a:spAutoFit/>
          </a:bodyPr>
          <a:lstStyle/>
          <a:p>
            <a:pPr>
              <a:lnSpc>
                <a:spcPct val="90000"/>
              </a:lnSpc>
              <a:spcBef>
                <a:spcPct val="50000"/>
              </a:spcBef>
              <a:buClr>
                <a:schemeClr val="bg2"/>
              </a:buClr>
            </a:pPr>
            <a:r>
              <a:rPr lang="en-US" sz="900" dirty="0" smtClean="0"/>
              <a:t>SPD-CP031</a:t>
            </a:r>
            <a:endParaRPr lang="en-US" dirty="0"/>
          </a:p>
        </p:txBody>
      </p:sp>
      <p:sp>
        <p:nvSpPr>
          <p:cNvPr id="7173" name="Text Box 6"/>
          <p:cNvSpPr txBox="1">
            <a:spLocks noChangeArrowheads="1"/>
          </p:cNvSpPr>
          <p:nvPr/>
        </p:nvSpPr>
        <p:spPr bwMode="auto">
          <a:xfrm>
            <a:off x="6557963" y="6173788"/>
            <a:ext cx="2443162" cy="365125"/>
          </a:xfrm>
          <a:prstGeom prst="rect">
            <a:avLst/>
          </a:prstGeom>
          <a:noFill/>
          <a:ln w="9525">
            <a:noFill/>
            <a:miter lim="800000"/>
            <a:headEnd/>
            <a:tailEnd/>
          </a:ln>
        </p:spPr>
        <p:txBody>
          <a:bodyPr>
            <a:spAutoFit/>
          </a:bodyPr>
          <a:lstStyle/>
          <a:p>
            <a:r>
              <a:rPr lang="en-US" sz="900" dirty="0"/>
              <a:t>Georgia State Purchasing Division</a:t>
            </a:r>
          </a:p>
          <a:p>
            <a:r>
              <a:rPr lang="en-US" sz="900" dirty="0"/>
              <a:t>http://statepurchasing.doas.georgia.gov</a:t>
            </a:r>
            <a:endParaRPr lang="en-US" b="0" dirty="0"/>
          </a:p>
        </p:txBody>
      </p:sp>
      <p:sp>
        <p:nvSpPr>
          <p:cNvPr id="6" name="TextBox 5"/>
          <p:cNvSpPr txBox="1"/>
          <p:nvPr/>
        </p:nvSpPr>
        <p:spPr>
          <a:xfrm>
            <a:off x="304800" y="6234113"/>
            <a:ext cx="1107996" cy="230832"/>
          </a:xfrm>
          <a:prstGeom prst="rect">
            <a:avLst/>
          </a:prstGeom>
          <a:noFill/>
        </p:spPr>
        <p:txBody>
          <a:bodyPr wrap="none" rtlCol="0">
            <a:spAutoFit/>
          </a:bodyPr>
          <a:lstStyle/>
          <a:p>
            <a:r>
              <a:rPr lang="en-US" sz="900" dirty="0" smtClean="0"/>
              <a:t>Revised 02/10/11</a:t>
            </a:r>
            <a:endParaRPr lang="en-US" sz="9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959" y="222195"/>
            <a:ext cx="7697755" cy="914389"/>
          </a:xfrm>
        </p:spPr>
        <p:txBody>
          <a:bodyPr/>
          <a:lstStyle/>
          <a:p>
            <a:r>
              <a:rPr lang="en-US" dirty="0" smtClean="0"/>
              <a:t>Vehicle Cost Calculator</a:t>
            </a:r>
            <a:endParaRPr lang="en-US" dirty="0"/>
          </a:p>
        </p:txBody>
      </p:sp>
      <p:sp>
        <p:nvSpPr>
          <p:cNvPr id="4" name="Content Placeholder 3"/>
          <p:cNvSpPr>
            <a:spLocks noGrp="1"/>
          </p:cNvSpPr>
          <p:nvPr>
            <p:ph idx="1"/>
          </p:nvPr>
        </p:nvSpPr>
        <p:spPr>
          <a:xfrm>
            <a:off x="448965" y="1207904"/>
            <a:ext cx="7703825" cy="5191970"/>
          </a:xfrm>
        </p:spPr>
        <p:txBody>
          <a:bodyPr/>
          <a:lstStyle/>
          <a:p>
            <a:pPr marL="457200" lvl="1" indent="0">
              <a:buNone/>
              <a:defRPr/>
            </a:pPr>
            <a:r>
              <a:rPr lang="en-US" sz="2200" b="1" dirty="0">
                <a:solidFill>
                  <a:schemeClr val="tx1"/>
                </a:solidFill>
                <a:latin typeface="HZ Interstate Regular"/>
              </a:rPr>
              <a:t>Vehicle Cost Calculator</a:t>
            </a:r>
            <a:r>
              <a:rPr lang="en-US" sz="2200" dirty="0">
                <a:solidFill>
                  <a:schemeClr val="tx1"/>
                </a:solidFill>
                <a:latin typeface="HZ Interstate Regular"/>
              </a:rPr>
              <a:t> </a:t>
            </a:r>
            <a:r>
              <a:rPr lang="en-US" sz="2200" dirty="0" smtClean="0">
                <a:solidFill>
                  <a:schemeClr val="tx1"/>
                </a:solidFill>
                <a:latin typeface="HZ Interstate Regular"/>
              </a:rPr>
              <a:t>(if required by your Agency)</a:t>
            </a:r>
            <a:endParaRPr lang="en-US" sz="2200" dirty="0">
              <a:solidFill>
                <a:schemeClr val="tx1"/>
              </a:solidFill>
              <a:latin typeface="HZ Interstate Regular"/>
            </a:endParaRPr>
          </a:p>
          <a:p>
            <a:pPr lvl="1">
              <a:defRPr/>
            </a:pPr>
            <a:r>
              <a:rPr lang="en-US" sz="2200" dirty="0">
                <a:solidFill>
                  <a:schemeClr val="tx1"/>
                </a:solidFill>
                <a:latin typeface="HZ Interstate Regular"/>
              </a:rPr>
              <a:t>Renters should begin their reservation process by completing the steps in the Vehicle Cost </a:t>
            </a:r>
            <a:r>
              <a:rPr lang="en-US" sz="2200" dirty="0" smtClean="0">
                <a:solidFill>
                  <a:schemeClr val="tx1"/>
                </a:solidFill>
                <a:latin typeface="HZ Interstate Regular"/>
              </a:rPr>
              <a:t>Calculator</a:t>
            </a:r>
          </a:p>
          <a:p>
            <a:pPr lvl="1">
              <a:defRPr/>
            </a:pPr>
            <a:r>
              <a:rPr lang="en-US" sz="2200" dirty="0" smtClean="0">
                <a:solidFill>
                  <a:schemeClr val="tx1"/>
                </a:solidFill>
                <a:latin typeface="HZ Interstate Regular"/>
              </a:rPr>
              <a:t>If </a:t>
            </a:r>
            <a:r>
              <a:rPr lang="en-US" sz="2200" dirty="0">
                <a:solidFill>
                  <a:schemeClr val="tx1"/>
                </a:solidFill>
                <a:latin typeface="HZ Interstate Regular"/>
              </a:rPr>
              <a:t>r</a:t>
            </a:r>
            <a:r>
              <a:rPr lang="en-US" sz="2200" dirty="0" smtClean="0">
                <a:solidFill>
                  <a:schemeClr val="tx1"/>
                </a:solidFill>
                <a:latin typeface="HZ Interstate Regular"/>
              </a:rPr>
              <a:t>ental </a:t>
            </a:r>
            <a:r>
              <a:rPr lang="en-US" sz="2200" dirty="0">
                <a:solidFill>
                  <a:schemeClr val="tx1"/>
                </a:solidFill>
                <a:latin typeface="HZ Interstate Regular"/>
              </a:rPr>
              <a:t>c</a:t>
            </a:r>
            <a:r>
              <a:rPr lang="en-US" sz="2200" dirty="0" smtClean="0">
                <a:solidFill>
                  <a:schemeClr val="tx1"/>
                </a:solidFill>
                <a:latin typeface="HZ Interstate Regular"/>
              </a:rPr>
              <a:t>ar </a:t>
            </a:r>
            <a:r>
              <a:rPr lang="en-US" sz="2200" dirty="0">
                <a:solidFill>
                  <a:schemeClr val="tx1"/>
                </a:solidFill>
                <a:latin typeface="HZ Interstate Regular"/>
              </a:rPr>
              <a:t>is recommended as the most economical mode of transportation, proceed to booking </a:t>
            </a:r>
            <a:r>
              <a:rPr lang="en-US" sz="2200" dirty="0" smtClean="0">
                <a:solidFill>
                  <a:schemeClr val="tx1"/>
                </a:solidFill>
                <a:latin typeface="HZ Interstate Regular"/>
              </a:rPr>
              <a:t>the reservation by clicking on the link at the bottom of the page</a:t>
            </a:r>
          </a:p>
        </p:txBody>
      </p:sp>
    </p:spTree>
    <p:extLst>
      <p:ext uri="{BB962C8B-B14F-4D97-AF65-F5344CB8AC3E}">
        <p14:creationId xmlns:p14="http://schemas.microsoft.com/office/powerpoint/2010/main" val="31907137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959" y="222195"/>
            <a:ext cx="7697755" cy="914389"/>
          </a:xfrm>
        </p:spPr>
        <p:txBody>
          <a:bodyPr/>
          <a:lstStyle/>
          <a:p>
            <a:r>
              <a:rPr lang="en-US" dirty="0"/>
              <a:t>BOOKING A RENTAL</a:t>
            </a:r>
          </a:p>
        </p:txBody>
      </p:sp>
      <p:sp>
        <p:nvSpPr>
          <p:cNvPr id="4" name="Content Placeholder 3"/>
          <p:cNvSpPr>
            <a:spLocks noGrp="1"/>
          </p:cNvSpPr>
          <p:nvPr>
            <p:ph idx="1"/>
          </p:nvPr>
        </p:nvSpPr>
        <p:spPr>
          <a:xfrm>
            <a:off x="448965" y="1291130"/>
            <a:ext cx="7703825" cy="5191970"/>
          </a:xfrm>
        </p:spPr>
        <p:txBody>
          <a:bodyPr/>
          <a:lstStyle/>
          <a:p>
            <a:pPr lvl="1"/>
            <a:r>
              <a:rPr lang="en-US" sz="2200" dirty="0" smtClean="0">
                <a:solidFill>
                  <a:schemeClr val="tx1"/>
                </a:solidFill>
                <a:latin typeface="HZ Interstate Regular"/>
              </a:rPr>
              <a:t>Renters Agency must be enrolled in Direct Billing for Agency billing</a:t>
            </a:r>
          </a:p>
          <a:p>
            <a:pPr lvl="1"/>
            <a:r>
              <a:rPr lang="en-US" sz="2200" dirty="0">
                <a:solidFill>
                  <a:schemeClr val="tx1"/>
                </a:solidFill>
                <a:latin typeface="HZ Interstate Regular"/>
              </a:rPr>
              <a:t>Enterprise:  Use portal for In-State rentals, call rental location, 1-800-Rent-a-Car, walk-in</a:t>
            </a:r>
          </a:p>
          <a:p>
            <a:pPr lvl="1"/>
            <a:r>
              <a:rPr lang="en-US" sz="2200" dirty="0" smtClean="0">
                <a:solidFill>
                  <a:schemeClr val="tx1"/>
                </a:solidFill>
                <a:latin typeface="HZ Interstate Regular"/>
              </a:rPr>
              <a:t>Hertz</a:t>
            </a:r>
            <a:r>
              <a:rPr lang="en-US" sz="2200" dirty="0">
                <a:solidFill>
                  <a:schemeClr val="tx1"/>
                </a:solidFill>
                <a:latin typeface="HZ Interstate Regular"/>
              </a:rPr>
              <a:t>:  Use portal for In-State, Capitol Hill and Inter-State (Airport) rentals; call rental location or </a:t>
            </a:r>
            <a:r>
              <a:rPr lang="en-US" sz="2200" dirty="0" smtClean="0">
                <a:solidFill>
                  <a:schemeClr val="tx1"/>
                </a:solidFill>
                <a:latin typeface="HZ Interstate Regular"/>
              </a:rPr>
              <a:t>1-888-444-8500, walk-in </a:t>
            </a:r>
          </a:p>
          <a:p>
            <a:pPr lvl="1"/>
            <a:r>
              <a:rPr lang="en-US" sz="2200" dirty="0" smtClean="0">
                <a:solidFill>
                  <a:schemeClr val="tx1"/>
                </a:solidFill>
                <a:latin typeface="HZ Interstate Regular"/>
              </a:rPr>
              <a:t>Auto </a:t>
            </a:r>
            <a:r>
              <a:rPr lang="en-US" sz="2200" dirty="0">
                <a:solidFill>
                  <a:schemeClr val="tx1"/>
                </a:solidFill>
                <a:latin typeface="HZ Interstate Regular"/>
              </a:rPr>
              <a:t>Max dba BusMax:  </a:t>
            </a:r>
            <a:r>
              <a:rPr lang="en-US" sz="2200" dirty="0">
                <a:latin typeface="HZ Interstate Regular"/>
                <a:hlinkClick r:id="rId3"/>
              </a:rPr>
              <a:t>www.busmaxrental.com</a:t>
            </a:r>
            <a:r>
              <a:rPr lang="en-US" sz="2200" dirty="0">
                <a:latin typeface="HZ Interstate Regular"/>
              </a:rPr>
              <a:t> </a:t>
            </a:r>
            <a:r>
              <a:rPr lang="en-US" sz="2200" dirty="0">
                <a:solidFill>
                  <a:schemeClr val="tx1"/>
                </a:solidFill>
                <a:latin typeface="HZ Interstate Regular"/>
              </a:rPr>
              <a:t>Call</a:t>
            </a:r>
            <a:r>
              <a:rPr lang="en-US" sz="2200" dirty="0">
                <a:latin typeface="HZ Interstate Regular"/>
              </a:rPr>
              <a:t> </a:t>
            </a:r>
            <a:r>
              <a:rPr lang="en-US" sz="2200" dirty="0">
                <a:solidFill>
                  <a:schemeClr val="tx1"/>
                </a:solidFill>
                <a:latin typeface="HZ Interstate Regular"/>
              </a:rPr>
              <a:t>closest rental facility:  Cartersville – 770-607-7000, Norcross – 770-Bus-Rent, Rome 706-291-0600</a:t>
            </a:r>
          </a:p>
        </p:txBody>
      </p:sp>
    </p:spTree>
    <p:extLst>
      <p:ext uri="{BB962C8B-B14F-4D97-AF65-F5344CB8AC3E}">
        <p14:creationId xmlns:p14="http://schemas.microsoft.com/office/powerpoint/2010/main" val="287016407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ONE WAY RENTALS</a:t>
            </a:r>
          </a:p>
        </p:txBody>
      </p:sp>
      <p:sp>
        <p:nvSpPr>
          <p:cNvPr id="4" name="Content Placeholder 3"/>
          <p:cNvSpPr>
            <a:spLocks noGrp="1"/>
          </p:cNvSpPr>
          <p:nvPr>
            <p:ph idx="1"/>
          </p:nvPr>
        </p:nvSpPr>
        <p:spPr>
          <a:xfrm>
            <a:off x="685799" y="1614584"/>
            <a:ext cx="7703825" cy="4114800"/>
          </a:xfrm>
        </p:spPr>
        <p:txBody>
          <a:bodyPr/>
          <a:lstStyle/>
          <a:p>
            <a:r>
              <a:rPr lang="en-US" altLang="en-US" sz="2200" b="0" dirty="0">
                <a:solidFill>
                  <a:schemeClr val="tx1"/>
                </a:solidFill>
                <a:latin typeface="HZ Interstate Regular"/>
              </a:rPr>
              <a:t>One-Way Charges will not apply to </a:t>
            </a:r>
            <a:r>
              <a:rPr lang="en-US" altLang="en-US" sz="2200" b="0" dirty="0" smtClean="0">
                <a:solidFill>
                  <a:schemeClr val="tx1"/>
                </a:solidFill>
                <a:latin typeface="HZ Interstate Regular"/>
              </a:rPr>
              <a:t>rentals </a:t>
            </a:r>
            <a:r>
              <a:rPr lang="en-US" altLang="en-US" sz="2200" b="0" dirty="0">
                <a:solidFill>
                  <a:schemeClr val="tx1"/>
                </a:solidFill>
                <a:latin typeface="HZ Interstate Regular"/>
              </a:rPr>
              <a:t>picked up and dropped off </a:t>
            </a:r>
            <a:r>
              <a:rPr lang="en-US" altLang="en-US" sz="2200" b="0" dirty="0" smtClean="0">
                <a:solidFill>
                  <a:schemeClr val="tx1"/>
                </a:solidFill>
                <a:latin typeface="HZ Interstate Regular"/>
              </a:rPr>
              <a:t>at </a:t>
            </a:r>
            <a:r>
              <a:rPr lang="en-US" altLang="en-US" sz="2200" b="0" dirty="0">
                <a:solidFill>
                  <a:schemeClr val="tx1"/>
                </a:solidFill>
                <a:latin typeface="HZ Interstate Regular"/>
              </a:rPr>
              <a:t>a </a:t>
            </a:r>
            <a:r>
              <a:rPr lang="en-US" altLang="en-US" sz="2200" b="0" dirty="0" smtClean="0">
                <a:solidFill>
                  <a:schemeClr val="tx1"/>
                </a:solidFill>
                <a:latin typeface="HZ Interstate Regular"/>
              </a:rPr>
              <a:t>Enterprise or Hertz locations within </a:t>
            </a:r>
            <a:r>
              <a:rPr lang="en-US" altLang="en-US" sz="2200" b="0" dirty="0">
                <a:solidFill>
                  <a:schemeClr val="tx1"/>
                </a:solidFill>
                <a:latin typeface="HZ Interstate Regular"/>
              </a:rPr>
              <a:t>the </a:t>
            </a:r>
            <a:r>
              <a:rPr lang="en-US" altLang="en-US" sz="2200" b="0" dirty="0" smtClean="0">
                <a:solidFill>
                  <a:schemeClr val="tx1"/>
                </a:solidFill>
                <a:latin typeface="HZ Interstate Regular"/>
              </a:rPr>
              <a:t>State </a:t>
            </a:r>
            <a:r>
              <a:rPr lang="en-US" altLang="en-US" sz="2200" b="0" dirty="0">
                <a:solidFill>
                  <a:schemeClr val="tx1"/>
                </a:solidFill>
                <a:latin typeface="HZ Interstate Regular"/>
              </a:rPr>
              <a:t>of Georgia</a:t>
            </a:r>
          </a:p>
          <a:p>
            <a:r>
              <a:rPr lang="en-US" altLang="en-US" sz="2200" b="0" dirty="0">
                <a:solidFill>
                  <a:schemeClr val="tx1"/>
                </a:solidFill>
                <a:latin typeface="HZ Interstate Regular"/>
              </a:rPr>
              <a:t>A mileage fee of $0.25/mile will apply to </a:t>
            </a:r>
            <a:r>
              <a:rPr lang="en-US" altLang="en-US" sz="2200" b="0" dirty="0" smtClean="0">
                <a:solidFill>
                  <a:schemeClr val="tx1"/>
                </a:solidFill>
                <a:latin typeface="HZ Interstate Regular"/>
              </a:rPr>
              <a:t>Hertz Airport One Way Rentals</a:t>
            </a:r>
          </a:p>
          <a:p>
            <a:endParaRPr lang="en-US" altLang="en-US" sz="2200" b="0" dirty="0">
              <a:solidFill>
                <a:schemeClr val="tx1"/>
              </a:solidFill>
              <a:latin typeface="HZ Interstate Regular"/>
            </a:endParaRPr>
          </a:p>
          <a:p>
            <a:endParaRPr lang="en-US" dirty="0"/>
          </a:p>
        </p:txBody>
      </p:sp>
    </p:spTree>
    <p:extLst>
      <p:ext uri="{BB962C8B-B14F-4D97-AF65-F5344CB8AC3E}">
        <p14:creationId xmlns:p14="http://schemas.microsoft.com/office/powerpoint/2010/main" val="21974667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044" y="222195"/>
            <a:ext cx="7697755" cy="761684"/>
          </a:xfrm>
        </p:spPr>
        <p:txBody>
          <a:bodyPr/>
          <a:lstStyle/>
          <a:p>
            <a:r>
              <a:rPr lang="en-US" dirty="0"/>
              <a:t>GAS </a:t>
            </a:r>
            <a:r>
              <a:rPr lang="en-US" dirty="0" smtClean="0"/>
              <a:t>CARDS</a:t>
            </a:r>
            <a:endParaRPr lang="en-US" dirty="0"/>
          </a:p>
        </p:txBody>
      </p:sp>
      <p:sp>
        <p:nvSpPr>
          <p:cNvPr id="4" name="Content Placeholder 3"/>
          <p:cNvSpPr>
            <a:spLocks noGrp="1"/>
          </p:cNvSpPr>
          <p:nvPr>
            <p:ph idx="1"/>
          </p:nvPr>
        </p:nvSpPr>
        <p:spPr>
          <a:xfrm>
            <a:off x="448965" y="990043"/>
            <a:ext cx="7703825" cy="4114800"/>
          </a:xfrm>
        </p:spPr>
        <p:txBody>
          <a:bodyPr/>
          <a:lstStyle/>
          <a:p>
            <a:pPr>
              <a:buClr>
                <a:schemeClr val="accent5"/>
              </a:buClr>
              <a:buFont typeface="Arial" pitchFamily="34" charset="0"/>
              <a:buChar char="•"/>
            </a:pPr>
            <a:r>
              <a:rPr lang="en-US" altLang="en-US" sz="2100" b="0" kern="1200" dirty="0" smtClean="0">
                <a:solidFill>
                  <a:prstClr val="black"/>
                </a:solidFill>
                <a:latin typeface="HZ Interstate Regular"/>
                <a:cs typeface="Arial" pitchFamily="34" charset="0"/>
              </a:rPr>
              <a:t>Enterprise – Downtown 116 Spring Street location</a:t>
            </a:r>
          </a:p>
          <a:p>
            <a:pPr>
              <a:buClr>
                <a:schemeClr val="accent5"/>
              </a:buClr>
              <a:buFont typeface="Arial" pitchFamily="34" charset="0"/>
              <a:buChar char="•"/>
            </a:pPr>
            <a:r>
              <a:rPr lang="en-US" altLang="en-US" sz="2100" b="0" kern="1200" dirty="0">
                <a:solidFill>
                  <a:prstClr val="black"/>
                </a:solidFill>
                <a:latin typeface="HZ Interstate Regular"/>
                <a:cs typeface="Arial" pitchFamily="34" charset="0"/>
              </a:rPr>
              <a:t>Hertz – Capitol Hill location </a:t>
            </a:r>
            <a:endParaRPr lang="en-US" altLang="en-US" sz="2100" b="0" kern="1200" dirty="0" smtClean="0">
              <a:solidFill>
                <a:prstClr val="black"/>
              </a:solidFill>
              <a:latin typeface="HZ Interstate Regular"/>
              <a:cs typeface="Arial" pitchFamily="34" charset="0"/>
            </a:endParaRPr>
          </a:p>
          <a:p>
            <a:pPr lvl="0">
              <a:buClr>
                <a:schemeClr val="accent5"/>
              </a:buClr>
              <a:buFont typeface="Arial" pitchFamily="34" charset="0"/>
              <a:buChar char="•"/>
            </a:pPr>
            <a:r>
              <a:rPr lang="en-US" altLang="en-US" sz="2100" b="0" kern="1200" dirty="0" smtClean="0">
                <a:solidFill>
                  <a:prstClr val="black"/>
                </a:solidFill>
                <a:latin typeface="HZ Interstate Regular"/>
                <a:cs typeface="Arial" pitchFamily="34" charset="0"/>
              </a:rPr>
              <a:t>Renters </a:t>
            </a:r>
            <a:r>
              <a:rPr lang="en-US" altLang="en-US" sz="2100" b="0" kern="1200" dirty="0">
                <a:solidFill>
                  <a:prstClr val="black"/>
                </a:solidFill>
                <a:latin typeface="HZ Interstate Regular"/>
                <a:cs typeface="Arial" pitchFamily="34" charset="0"/>
              </a:rPr>
              <a:t>will be issued a fuel </a:t>
            </a:r>
            <a:r>
              <a:rPr lang="en-US" altLang="en-US" sz="2100" b="0" kern="1200" dirty="0" smtClean="0">
                <a:solidFill>
                  <a:prstClr val="black"/>
                </a:solidFill>
                <a:latin typeface="HZ Interstate Regular"/>
                <a:cs typeface="Arial" pitchFamily="34" charset="0"/>
              </a:rPr>
              <a:t>card </a:t>
            </a:r>
            <a:r>
              <a:rPr lang="en-US" altLang="en-US" sz="2100" b="0" kern="1200" dirty="0">
                <a:solidFill>
                  <a:prstClr val="black"/>
                </a:solidFill>
                <a:latin typeface="HZ Interstate Regular"/>
                <a:cs typeface="Arial" pitchFamily="34" charset="0"/>
              </a:rPr>
              <a:t>at the time of rental. Fuel card is for </a:t>
            </a:r>
            <a:r>
              <a:rPr lang="en-US" altLang="en-US" sz="2100" b="0" kern="1200" dirty="0" smtClean="0">
                <a:solidFill>
                  <a:prstClr val="black"/>
                </a:solidFill>
                <a:latin typeface="HZ Interstate Regular"/>
                <a:cs typeface="Arial" pitchFamily="34" charset="0"/>
              </a:rPr>
              <a:t>business travel to fuel the rental vehicle only</a:t>
            </a:r>
            <a:r>
              <a:rPr lang="en-US" altLang="en-US" sz="2100" b="0" kern="1200" dirty="0">
                <a:solidFill>
                  <a:prstClr val="black"/>
                </a:solidFill>
                <a:latin typeface="HZ Interstate Regular"/>
                <a:cs typeface="Arial" pitchFamily="34" charset="0"/>
              </a:rPr>
              <a:t>.</a:t>
            </a:r>
          </a:p>
          <a:p>
            <a:pPr lvl="0">
              <a:buClr>
                <a:schemeClr val="accent5"/>
              </a:buClr>
              <a:buFont typeface="Arial" pitchFamily="34" charset="0"/>
              <a:buChar char="•"/>
            </a:pPr>
            <a:r>
              <a:rPr lang="en-US" altLang="en-US" sz="2100" b="0" kern="1200" dirty="0" smtClean="0">
                <a:solidFill>
                  <a:prstClr val="black"/>
                </a:solidFill>
                <a:latin typeface="HZ Interstate Regular"/>
                <a:cs typeface="Arial" pitchFamily="34" charset="0"/>
              </a:rPr>
              <a:t>A Personal ID Number will be provided to Renter for refueling</a:t>
            </a:r>
            <a:endParaRPr lang="en-US" altLang="en-US" sz="2100" b="0" kern="1200" dirty="0">
              <a:solidFill>
                <a:prstClr val="black"/>
              </a:solidFill>
              <a:latin typeface="HZ Interstate Regular"/>
              <a:cs typeface="Arial" pitchFamily="34" charset="0"/>
            </a:endParaRPr>
          </a:p>
          <a:p>
            <a:pPr lvl="0">
              <a:buClr>
                <a:schemeClr val="accent5"/>
              </a:buClr>
              <a:buFont typeface="Arial" pitchFamily="34" charset="0"/>
              <a:buChar char="•"/>
            </a:pPr>
            <a:r>
              <a:rPr lang="en-US" altLang="en-US" sz="2100" b="0" kern="1200" dirty="0" smtClean="0">
                <a:solidFill>
                  <a:prstClr val="black"/>
                </a:solidFill>
                <a:latin typeface="HZ Interstate Regular"/>
                <a:cs typeface="Arial" pitchFamily="34" charset="0"/>
              </a:rPr>
              <a:t>Gas </a:t>
            </a:r>
            <a:r>
              <a:rPr lang="en-US" altLang="en-US" sz="2100" b="0" kern="1200" dirty="0">
                <a:solidFill>
                  <a:prstClr val="black"/>
                </a:solidFill>
                <a:latin typeface="HZ Interstate Regular"/>
                <a:cs typeface="Arial" pitchFamily="34" charset="0"/>
              </a:rPr>
              <a:t>card and receipt for fuel </a:t>
            </a:r>
            <a:r>
              <a:rPr lang="en-US" altLang="en-US" sz="2100" b="0" kern="1200" dirty="0" smtClean="0">
                <a:solidFill>
                  <a:prstClr val="black"/>
                </a:solidFill>
                <a:latin typeface="HZ Interstate Regular"/>
                <a:cs typeface="Arial" pitchFamily="34" charset="0"/>
              </a:rPr>
              <a:t>purchases </a:t>
            </a:r>
            <a:r>
              <a:rPr lang="en-US" altLang="en-US" sz="2100" b="0" kern="1200" dirty="0">
                <a:solidFill>
                  <a:prstClr val="black"/>
                </a:solidFill>
                <a:latin typeface="HZ Interstate Regular"/>
                <a:cs typeface="Arial" pitchFamily="34" charset="0"/>
              </a:rPr>
              <a:t>will </a:t>
            </a:r>
            <a:r>
              <a:rPr lang="en-US" altLang="en-US" sz="2100" b="0" kern="1200" dirty="0" smtClean="0">
                <a:solidFill>
                  <a:prstClr val="black"/>
                </a:solidFill>
                <a:latin typeface="HZ Interstate Regular"/>
                <a:cs typeface="Arial" pitchFamily="34" charset="0"/>
              </a:rPr>
              <a:t>be </a:t>
            </a:r>
            <a:r>
              <a:rPr lang="en-US" altLang="en-US" sz="2100" b="0" kern="1200" dirty="0">
                <a:solidFill>
                  <a:prstClr val="black"/>
                </a:solidFill>
                <a:latin typeface="HZ Interstate Regular"/>
                <a:cs typeface="Arial" pitchFamily="34" charset="0"/>
              </a:rPr>
              <a:t>returned with </a:t>
            </a:r>
            <a:r>
              <a:rPr lang="en-US" altLang="en-US" sz="2100" b="0" kern="1200" dirty="0" smtClean="0">
                <a:solidFill>
                  <a:prstClr val="black"/>
                </a:solidFill>
                <a:latin typeface="HZ Interstate Regular"/>
                <a:cs typeface="Arial" pitchFamily="34" charset="0"/>
              </a:rPr>
              <a:t>keys (includes one way rentals)</a:t>
            </a:r>
            <a:endParaRPr lang="en-US" altLang="en-US" sz="2100" b="0" kern="1200" dirty="0">
              <a:solidFill>
                <a:prstClr val="black"/>
              </a:solidFill>
              <a:latin typeface="HZ Interstate Regular"/>
              <a:cs typeface="Arial" pitchFamily="34" charset="0"/>
            </a:endParaRPr>
          </a:p>
          <a:p>
            <a:pPr lvl="0">
              <a:buClr>
                <a:schemeClr val="accent5"/>
              </a:buClr>
              <a:buFont typeface="Arial" pitchFamily="34" charset="0"/>
              <a:buChar char="•"/>
            </a:pPr>
            <a:r>
              <a:rPr lang="en-US" altLang="en-US" sz="2100" b="0" kern="1200" dirty="0">
                <a:solidFill>
                  <a:prstClr val="black"/>
                </a:solidFill>
                <a:latin typeface="HZ Interstate Regular"/>
                <a:cs typeface="Arial" pitchFamily="34" charset="0"/>
              </a:rPr>
              <a:t>Fuel will be charged according to the following formula: Cost per Gallon of Fuel ÷ Avg. MPG by car class = Cost per Mile; </a:t>
            </a:r>
            <a:r>
              <a:rPr lang="en-US" altLang="en-US" sz="2100" b="0" kern="1200" dirty="0" smtClean="0">
                <a:solidFill>
                  <a:prstClr val="black"/>
                </a:solidFill>
                <a:latin typeface="HZ Interstate Regular"/>
                <a:cs typeface="Arial" pitchFamily="34" charset="0"/>
              </a:rPr>
              <a:t>Cost </a:t>
            </a:r>
            <a:r>
              <a:rPr lang="en-US" altLang="en-US" sz="2100" b="0" kern="1200" dirty="0">
                <a:solidFill>
                  <a:prstClr val="black"/>
                </a:solidFill>
                <a:latin typeface="HZ Interstate Regular"/>
                <a:cs typeface="Arial" pitchFamily="34" charset="0"/>
              </a:rPr>
              <a:t>per Mile X # of Miles Driven = $$ Fuel </a:t>
            </a:r>
            <a:r>
              <a:rPr lang="en-US" altLang="en-US" sz="2100" b="0" kern="1200" dirty="0" smtClean="0">
                <a:solidFill>
                  <a:prstClr val="black"/>
                </a:solidFill>
                <a:latin typeface="HZ Interstate Regular"/>
                <a:cs typeface="Arial" pitchFamily="34" charset="0"/>
              </a:rPr>
              <a:t>Charged</a:t>
            </a:r>
          </a:p>
          <a:p>
            <a:pPr lvl="0">
              <a:buClr>
                <a:schemeClr val="accent5"/>
              </a:buClr>
              <a:buFont typeface="Arial" pitchFamily="34" charset="0"/>
              <a:buChar char="•"/>
            </a:pPr>
            <a:r>
              <a:rPr lang="en-US" altLang="en-US" sz="2100" b="0" kern="1200" dirty="0">
                <a:solidFill>
                  <a:prstClr val="black"/>
                </a:solidFill>
                <a:latin typeface="HZ Interstate Regular"/>
                <a:cs typeface="Arial" pitchFamily="34" charset="0"/>
              </a:rPr>
              <a:t>Fuel charges will show up as Curbside </a:t>
            </a:r>
            <a:r>
              <a:rPr lang="en-US" altLang="en-US" sz="2100" b="0" kern="1200" dirty="0" smtClean="0">
                <a:solidFill>
                  <a:prstClr val="black"/>
                </a:solidFill>
                <a:latin typeface="HZ Interstate Regular"/>
                <a:cs typeface="Arial" pitchFamily="34" charset="0"/>
              </a:rPr>
              <a:t>Return </a:t>
            </a:r>
            <a:r>
              <a:rPr lang="en-US" altLang="en-US" sz="2100" b="0" kern="1200" dirty="0">
                <a:solidFill>
                  <a:prstClr val="black"/>
                </a:solidFill>
                <a:latin typeface="HZ Interstate Regular"/>
                <a:cs typeface="Arial" pitchFamily="34" charset="0"/>
              </a:rPr>
              <a:t>on </a:t>
            </a:r>
            <a:r>
              <a:rPr lang="en-US" altLang="en-US" sz="2100" b="0" kern="1200" dirty="0" smtClean="0">
                <a:solidFill>
                  <a:prstClr val="black"/>
                </a:solidFill>
                <a:latin typeface="HZ Interstate Regular"/>
                <a:cs typeface="Arial" pitchFamily="34" charset="0"/>
              </a:rPr>
              <a:t>invoices</a:t>
            </a:r>
          </a:p>
          <a:p>
            <a:pPr lvl="0">
              <a:buClr>
                <a:schemeClr val="accent5"/>
              </a:buClr>
              <a:buFont typeface="Arial" pitchFamily="34" charset="0"/>
              <a:buChar char="•"/>
            </a:pPr>
            <a:r>
              <a:rPr lang="en-US" altLang="en-US" sz="2100" b="0" kern="1200" dirty="0" smtClean="0">
                <a:solidFill>
                  <a:prstClr val="black"/>
                </a:solidFill>
                <a:latin typeface="HZ Interstate Regular"/>
                <a:cs typeface="Arial" pitchFamily="34" charset="0"/>
              </a:rPr>
              <a:t>Unauthorized use of fuel card is stickily prohibited</a:t>
            </a:r>
            <a:endParaRPr lang="en-US" altLang="en-US" sz="2100" b="0" kern="1200" dirty="0">
              <a:solidFill>
                <a:prstClr val="black"/>
              </a:solidFill>
              <a:latin typeface="HZ Interstate Regular"/>
              <a:cs typeface="Arial" pitchFamily="34" charset="0"/>
            </a:endParaRPr>
          </a:p>
          <a:p>
            <a:pPr lvl="0">
              <a:buClr>
                <a:schemeClr val="accent5"/>
              </a:buClr>
              <a:buFont typeface="Arial" pitchFamily="34" charset="0"/>
              <a:buChar char="•"/>
            </a:pPr>
            <a:r>
              <a:rPr lang="en-US" altLang="en-US" sz="2100" b="0" kern="1200" dirty="0" smtClean="0">
                <a:solidFill>
                  <a:prstClr val="black"/>
                </a:solidFill>
                <a:latin typeface="HZ Interstate Regular"/>
                <a:cs typeface="Arial" pitchFamily="34" charset="0"/>
              </a:rPr>
              <a:t>Renters Agency will be notified of unauthorized use of the fuel card </a:t>
            </a:r>
            <a:endParaRPr lang="en-US" altLang="en-US" sz="2100" b="0" kern="1200" dirty="0">
              <a:solidFill>
                <a:prstClr val="black"/>
              </a:solidFill>
              <a:latin typeface="HZ Interstate Regular"/>
              <a:cs typeface="Arial" pitchFamily="34" charset="0"/>
            </a:endParaRPr>
          </a:p>
          <a:p>
            <a:endParaRPr lang="en-US" dirty="0"/>
          </a:p>
        </p:txBody>
      </p:sp>
    </p:spTree>
    <p:extLst>
      <p:ext uri="{BB962C8B-B14F-4D97-AF65-F5344CB8AC3E}">
        <p14:creationId xmlns:p14="http://schemas.microsoft.com/office/powerpoint/2010/main" val="406808815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959" y="222195"/>
            <a:ext cx="7697755" cy="914389"/>
          </a:xfrm>
        </p:spPr>
        <p:txBody>
          <a:bodyPr/>
          <a:lstStyle/>
          <a:p>
            <a:r>
              <a:rPr lang="en-US" dirty="0" smtClean="0"/>
              <a:t>Refueling your Rental</a:t>
            </a:r>
            <a:endParaRPr lang="en-US" dirty="0"/>
          </a:p>
        </p:txBody>
      </p:sp>
      <p:sp>
        <p:nvSpPr>
          <p:cNvPr id="4" name="Content Placeholder 3"/>
          <p:cNvSpPr>
            <a:spLocks noGrp="1"/>
          </p:cNvSpPr>
          <p:nvPr>
            <p:ph idx="1"/>
          </p:nvPr>
        </p:nvSpPr>
        <p:spPr>
          <a:xfrm>
            <a:off x="591601" y="1596540"/>
            <a:ext cx="7703825" cy="4114800"/>
          </a:xfrm>
        </p:spPr>
        <p:txBody>
          <a:bodyPr/>
          <a:lstStyle/>
          <a:p>
            <a:pPr>
              <a:buClr>
                <a:srgbClr val="F56600"/>
              </a:buClr>
            </a:pPr>
            <a:r>
              <a:rPr lang="en-US" altLang="en-US" sz="2200" b="0" kern="1200" dirty="0">
                <a:solidFill>
                  <a:prstClr val="black"/>
                </a:solidFill>
                <a:latin typeface="HZ Interstate Regular"/>
                <a:cs typeface="Arial" pitchFamily="34" charset="0"/>
              </a:rPr>
              <a:t>Each vehicle </a:t>
            </a:r>
            <a:r>
              <a:rPr lang="en-US" altLang="en-US" sz="2200" b="0" kern="1200" dirty="0" smtClean="0">
                <a:solidFill>
                  <a:prstClr val="black"/>
                </a:solidFill>
                <a:latin typeface="HZ Interstate Regular"/>
                <a:cs typeface="Arial" pitchFamily="34" charset="0"/>
              </a:rPr>
              <a:t>should </a:t>
            </a:r>
            <a:r>
              <a:rPr lang="en-US" altLang="en-US" sz="2200" b="0" kern="1200" dirty="0">
                <a:solidFill>
                  <a:prstClr val="black"/>
                </a:solidFill>
                <a:latin typeface="HZ Interstate Regular"/>
                <a:cs typeface="Arial" pitchFamily="34" charset="0"/>
              </a:rPr>
              <a:t>be supplied with a full tank of gas </a:t>
            </a:r>
            <a:r>
              <a:rPr lang="en-US" altLang="en-US" sz="2200" b="0" kern="1200" dirty="0" smtClean="0">
                <a:solidFill>
                  <a:prstClr val="black"/>
                </a:solidFill>
                <a:latin typeface="HZ Interstate Regular"/>
                <a:cs typeface="Arial" pitchFamily="34" charset="0"/>
              </a:rPr>
              <a:t>at pick </a:t>
            </a:r>
            <a:r>
              <a:rPr lang="en-US" altLang="en-US" sz="2200" b="0" kern="1200" dirty="0">
                <a:solidFill>
                  <a:prstClr val="black"/>
                </a:solidFill>
                <a:latin typeface="HZ Interstate Regular"/>
                <a:cs typeface="Arial" pitchFamily="34" charset="0"/>
              </a:rPr>
              <a:t>up</a:t>
            </a:r>
          </a:p>
          <a:p>
            <a:r>
              <a:rPr lang="en-US" sz="2200" b="0" dirty="0" smtClean="0">
                <a:solidFill>
                  <a:schemeClr val="tx1"/>
                </a:solidFill>
                <a:latin typeface="HZ Interstate Regular"/>
              </a:rPr>
              <a:t>When refueling the vehicle renters should return it at the same level of fuel as when the vehicle was picked up</a:t>
            </a:r>
          </a:p>
          <a:p>
            <a:pPr lvl="1"/>
            <a:r>
              <a:rPr lang="en-US" sz="2200" b="0" dirty="0" smtClean="0">
                <a:solidFill>
                  <a:schemeClr val="tx1"/>
                </a:solidFill>
                <a:latin typeface="HZ Interstate Regular"/>
              </a:rPr>
              <a:t>For example: If you picked up the vehicle with a half of tank of gas. The vehicle should be returned to the rental location at a half of tank of gas.  </a:t>
            </a:r>
            <a:endParaRPr lang="en-US" sz="2200" b="0" dirty="0">
              <a:solidFill>
                <a:schemeClr val="tx1"/>
              </a:solidFill>
              <a:latin typeface="HZ Interstate Regular"/>
            </a:endParaRPr>
          </a:p>
        </p:txBody>
      </p:sp>
      <p:sp>
        <p:nvSpPr>
          <p:cNvPr id="2" name="TextBox 1"/>
          <p:cNvSpPr txBox="1"/>
          <p:nvPr/>
        </p:nvSpPr>
        <p:spPr>
          <a:xfrm>
            <a:off x="1788796" y="5434341"/>
            <a:ext cx="7288975" cy="276999"/>
          </a:xfrm>
          <a:prstGeom prst="rect">
            <a:avLst/>
          </a:prstGeom>
          <a:noFill/>
        </p:spPr>
        <p:txBody>
          <a:bodyPr wrap="square" rtlCol="0">
            <a:spAutoFit/>
          </a:bodyPr>
          <a:lstStyle/>
          <a:p>
            <a:r>
              <a:rPr lang="en-US" sz="1200" b="0" dirty="0" smtClean="0">
                <a:solidFill>
                  <a:schemeClr val="tx1"/>
                </a:solidFill>
                <a:latin typeface="HZ Interstate Regular"/>
              </a:rPr>
              <a:t>*</a:t>
            </a:r>
            <a:r>
              <a:rPr lang="en-US" sz="1200" b="0" i="1" dirty="0" smtClean="0">
                <a:solidFill>
                  <a:schemeClr val="tx1"/>
                </a:solidFill>
                <a:latin typeface="HZ Interstate Regular"/>
              </a:rPr>
              <a:t>When using the fuel card vehicles may be returned with a full tank of gas </a:t>
            </a:r>
            <a:endParaRPr lang="en-US" sz="1200" b="0" i="1" dirty="0">
              <a:solidFill>
                <a:schemeClr val="tx1"/>
              </a:solidFill>
              <a:latin typeface="HZ Interstate Regular"/>
            </a:endParaRPr>
          </a:p>
        </p:txBody>
      </p:sp>
    </p:spTree>
    <p:extLst>
      <p:ext uri="{BB962C8B-B14F-4D97-AF65-F5344CB8AC3E}">
        <p14:creationId xmlns:p14="http://schemas.microsoft.com/office/powerpoint/2010/main" val="4983684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59" y="527605"/>
            <a:ext cx="7944256" cy="914389"/>
          </a:xfrm>
        </p:spPr>
        <p:txBody>
          <a:bodyPr/>
          <a:lstStyle/>
          <a:p>
            <a:pPr algn="ctr"/>
            <a:r>
              <a:rPr lang="en-US" dirty="0" smtClean="0"/>
              <a:t>Capitol Hill and Inter-State (Airport) Rental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8124913"/>
              </p:ext>
            </p:extLst>
          </p:nvPr>
        </p:nvGraphicFramePr>
        <p:xfrm>
          <a:off x="1341230" y="4039821"/>
          <a:ext cx="5653682" cy="2260740"/>
        </p:xfrm>
        <a:graphic>
          <a:graphicData uri="http://schemas.openxmlformats.org/drawingml/2006/table">
            <a:tbl>
              <a:tblPr/>
              <a:tblGrid>
                <a:gridCol w="1898418"/>
                <a:gridCol w="1039280"/>
                <a:gridCol w="1357992"/>
                <a:gridCol w="1357992"/>
              </a:tblGrid>
              <a:tr h="303638">
                <a:tc gridSpan="4">
                  <a:txBody>
                    <a:bodyPr/>
                    <a:lstStyle/>
                    <a:p>
                      <a:pPr algn="ctr" fontAlgn="b"/>
                      <a:r>
                        <a:rPr lang="en-US" sz="1600" b="1" i="0" u="none" strike="noStrike" dirty="0" smtClean="0">
                          <a:solidFill>
                            <a:srgbClr val="F2F2F2"/>
                          </a:solidFill>
                          <a:effectLst/>
                          <a:latin typeface="Arial"/>
                        </a:rPr>
                        <a:t>*Hertz  Inter-State (Airport) </a:t>
                      </a:r>
                      <a:r>
                        <a:rPr lang="en-US" sz="1600" b="1" i="0" u="none" strike="noStrike" dirty="0">
                          <a:solidFill>
                            <a:srgbClr val="F2F2F2"/>
                          </a:solidFill>
                          <a:effectLst/>
                          <a:latin typeface="Arial"/>
                        </a:rPr>
                        <a:t>Standard Rate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9586">
                <a:tc>
                  <a:txBody>
                    <a:bodyPr/>
                    <a:lstStyle/>
                    <a:p>
                      <a:pPr algn="l" fontAlgn="b"/>
                      <a:r>
                        <a:rPr lang="en-US" sz="1400" b="1" i="0" u="none" strike="noStrike" dirty="0">
                          <a:solidFill>
                            <a:srgbClr val="000000"/>
                          </a:solidFill>
                          <a:effectLst/>
                          <a:latin typeface="Arial"/>
                        </a:rPr>
                        <a:t>Vehicle Class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dirty="0">
                          <a:solidFill>
                            <a:srgbClr val="000000"/>
                          </a:solidFill>
                          <a:effectLst/>
                          <a:latin typeface="Arial"/>
                        </a:rPr>
                        <a:t>Daily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dirty="0">
                          <a:solidFill>
                            <a:srgbClr val="000000"/>
                          </a:solidFill>
                          <a:effectLst/>
                          <a:latin typeface="Arial"/>
                        </a:rPr>
                        <a:t>Weekly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dirty="0">
                          <a:solidFill>
                            <a:srgbClr val="000000"/>
                          </a:solidFill>
                          <a:effectLst/>
                          <a:latin typeface="Arial"/>
                        </a:rPr>
                        <a:t>Monthly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79586">
                <a:tc>
                  <a:txBody>
                    <a:bodyPr/>
                    <a:lstStyle/>
                    <a:p>
                      <a:pPr algn="l" fontAlgn="b"/>
                      <a:r>
                        <a:rPr lang="en-US" sz="1400" b="1" i="0" u="none" strike="noStrike" dirty="0">
                          <a:solidFill>
                            <a:srgbClr val="000000"/>
                          </a:solidFill>
                          <a:effectLst/>
                          <a:latin typeface="Arial"/>
                        </a:rPr>
                        <a:t>Compact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$32.00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$192.00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$768.00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79586">
                <a:tc>
                  <a:txBody>
                    <a:bodyPr/>
                    <a:lstStyle/>
                    <a:p>
                      <a:pPr algn="l" fontAlgn="b"/>
                      <a:r>
                        <a:rPr lang="en-US" sz="1400" b="1" i="0" u="none" strike="noStrike" dirty="0">
                          <a:solidFill>
                            <a:srgbClr val="000000"/>
                          </a:solidFill>
                          <a:effectLst/>
                          <a:latin typeface="Arial"/>
                        </a:rPr>
                        <a:t>Intermediate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$34.00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$204.00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$816.00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79586">
                <a:tc>
                  <a:txBody>
                    <a:bodyPr/>
                    <a:lstStyle/>
                    <a:p>
                      <a:pPr algn="l" fontAlgn="b"/>
                      <a:r>
                        <a:rPr lang="en-US" sz="1400" b="1" i="0" u="none" strike="noStrike" dirty="0">
                          <a:solidFill>
                            <a:srgbClr val="000000"/>
                          </a:solidFill>
                          <a:effectLst/>
                          <a:latin typeface="Arial"/>
                        </a:rPr>
                        <a:t>Full Size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$37.00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$222.00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$888.00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79586">
                <a:tc>
                  <a:txBody>
                    <a:bodyPr/>
                    <a:lstStyle/>
                    <a:p>
                      <a:pPr algn="l" fontAlgn="b"/>
                      <a:r>
                        <a:rPr lang="en-US" sz="1400" b="1" i="0" u="none" strike="noStrike" dirty="0">
                          <a:solidFill>
                            <a:srgbClr val="000000"/>
                          </a:solidFill>
                          <a:effectLst/>
                          <a:latin typeface="Arial"/>
                        </a:rPr>
                        <a:t>12 Passenger Van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$88.55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$531.30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$2,125.20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79586">
                <a:tc>
                  <a:txBody>
                    <a:bodyPr/>
                    <a:lstStyle/>
                    <a:p>
                      <a:pPr algn="l" fontAlgn="b"/>
                      <a:r>
                        <a:rPr lang="en-US" sz="1400" b="1" i="0" u="none" strike="noStrike" dirty="0">
                          <a:solidFill>
                            <a:srgbClr val="000000"/>
                          </a:solidFill>
                          <a:effectLst/>
                          <a:latin typeface="Arial"/>
                        </a:rPr>
                        <a:t>Mini Vans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$63.25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$379.50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$1,518.00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79586">
                <a:tc>
                  <a:txBody>
                    <a:bodyPr/>
                    <a:lstStyle/>
                    <a:p>
                      <a:pPr algn="l" fontAlgn="b"/>
                      <a:r>
                        <a:rPr lang="en-US" sz="1400" b="1" i="0" u="none" strike="noStrike" dirty="0">
                          <a:solidFill>
                            <a:srgbClr val="000000"/>
                          </a:solidFill>
                          <a:effectLst/>
                          <a:latin typeface="Arial"/>
                        </a:rPr>
                        <a:t>Mid-Size SUV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$59.80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$358.80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$1,435.20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10255064"/>
              </p:ext>
            </p:extLst>
          </p:nvPr>
        </p:nvGraphicFramePr>
        <p:xfrm>
          <a:off x="1341230" y="1594708"/>
          <a:ext cx="5653682" cy="2291491"/>
        </p:xfrm>
        <a:graphic>
          <a:graphicData uri="http://schemas.openxmlformats.org/drawingml/2006/table">
            <a:tbl>
              <a:tblPr/>
              <a:tblGrid>
                <a:gridCol w="1784657"/>
                <a:gridCol w="871893"/>
                <a:gridCol w="871893"/>
                <a:gridCol w="871893"/>
                <a:gridCol w="1253346"/>
              </a:tblGrid>
              <a:tr h="282900">
                <a:tc gridSpan="5">
                  <a:txBody>
                    <a:bodyPr/>
                    <a:lstStyle/>
                    <a:p>
                      <a:pPr algn="ctr" fontAlgn="b"/>
                      <a:r>
                        <a:rPr lang="en-US" sz="1600" b="1" i="0" u="none" strike="noStrike" dirty="0">
                          <a:solidFill>
                            <a:srgbClr val="F2F2F2"/>
                          </a:solidFill>
                          <a:effectLst/>
                          <a:latin typeface="Arial"/>
                        </a:rPr>
                        <a:t>Hertz Capitol Hill Standard Rate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5499">
                <a:tc>
                  <a:txBody>
                    <a:bodyPr/>
                    <a:lstStyle/>
                    <a:p>
                      <a:pPr algn="l" fontAlgn="b"/>
                      <a:r>
                        <a:rPr lang="en-US" sz="1400" b="1" i="0" u="none" strike="noStrike" dirty="0">
                          <a:solidFill>
                            <a:srgbClr val="000000"/>
                          </a:solidFill>
                          <a:effectLst/>
                          <a:latin typeface="Arial"/>
                        </a:rPr>
                        <a:t>Vehicle Class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dirty="0">
                          <a:solidFill>
                            <a:srgbClr val="000000"/>
                          </a:solidFill>
                          <a:effectLst/>
                          <a:latin typeface="Arial"/>
                        </a:rPr>
                        <a:t>1/2 Day (hourly)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dirty="0">
                          <a:solidFill>
                            <a:srgbClr val="000000"/>
                          </a:solidFill>
                          <a:effectLst/>
                          <a:latin typeface="Arial"/>
                        </a:rPr>
                        <a:t>Daily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dirty="0">
                          <a:solidFill>
                            <a:srgbClr val="000000"/>
                          </a:solidFill>
                          <a:effectLst/>
                          <a:latin typeface="Arial"/>
                        </a:rPr>
                        <a:t>Weekly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dirty="0">
                          <a:solidFill>
                            <a:srgbClr val="000000"/>
                          </a:solidFill>
                          <a:effectLst/>
                          <a:latin typeface="Arial"/>
                        </a:rPr>
                        <a:t>Monthly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57182">
                <a:tc>
                  <a:txBody>
                    <a:bodyPr/>
                    <a:lstStyle/>
                    <a:p>
                      <a:pPr algn="l" fontAlgn="b"/>
                      <a:r>
                        <a:rPr lang="en-US" sz="1400" b="1" i="0" u="none" strike="noStrike" dirty="0">
                          <a:solidFill>
                            <a:srgbClr val="000000"/>
                          </a:solidFill>
                          <a:effectLst/>
                          <a:latin typeface="Arial"/>
                        </a:rPr>
                        <a:t>Compact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$12.50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$600.00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57182">
                <a:tc>
                  <a:txBody>
                    <a:bodyPr/>
                    <a:lstStyle/>
                    <a:p>
                      <a:pPr algn="l" fontAlgn="b"/>
                      <a:r>
                        <a:rPr lang="en-US" sz="1400" b="1" i="0" u="none" strike="noStrike" dirty="0">
                          <a:solidFill>
                            <a:srgbClr val="000000"/>
                          </a:solidFill>
                          <a:effectLst/>
                          <a:latin typeface="Arial"/>
                        </a:rPr>
                        <a:t>Intermediate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$13.00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$26.00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$156.00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$624.00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57182">
                <a:tc>
                  <a:txBody>
                    <a:bodyPr/>
                    <a:lstStyle/>
                    <a:p>
                      <a:pPr algn="l" fontAlgn="b"/>
                      <a:r>
                        <a:rPr lang="en-US" sz="1400" b="1" i="0" u="none" strike="noStrike" dirty="0">
                          <a:solidFill>
                            <a:srgbClr val="000000"/>
                          </a:solidFill>
                          <a:effectLst/>
                          <a:latin typeface="Arial"/>
                        </a:rPr>
                        <a:t>Full Size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$168.00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$672.00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57182">
                <a:tc>
                  <a:txBody>
                    <a:bodyPr/>
                    <a:lstStyle/>
                    <a:p>
                      <a:pPr algn="l" fontAlgn="b"/>
                      <a:r>
                        <a:rPr lang="en-US" sz="1400" b="1" i="0" u="none" strike="noStrike" dirty="0">
                          <a:solidFill>
                            <a:srgbClr val="000000"/>
                          </a:solidFill>
                          <a:effectLst/>
                          <a:latin typeface="Arial"/>
                        </a:rPr>
                        <a:t>12 Passenger Van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$29.50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$59.00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$354.00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$1,416.00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57182">
                <a:tc>
                  <a:txBody>
                    <a:bodyPr/>
                    <a:lstStyle/>
                    <a:p>
                      <a:pPr algn="l" fontAlgn="b"/>
                      <a:r>
                        <a:rPr lang="en-US" sz="1400" b="1" i="0" u="none" strike="noStrike" dirty="0">
                          <a:solidFill>
                            <a:srgbClr val="000000"/>
                          </a:solidFill>
                          <a:effectLst/>
                          <a:latin typeface="Arial"/>
                        </a:rPr>
                        <a:t>Mini Vans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$24.50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$49.00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$294.00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$1,176.00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57182">
                <a:tc>
                  <a:txBody>
                    <a:bodyPr/>
                    <a:lstStyle/>
                    <a:p>
                      <a:pPr algn="l" fontAlgn="b"/>
                      <a:r>
                        <a:rPr lang="en-US" sz="1400" b="1" i="0" u="none" strike="noStrike" dirty="0">
                          <a:solidFill>
                            <a:srgbClr val="000000"/>
                          </a:solidFill>
                          <a:effectLst/>
                          <a:latin typeface="Arial"/>
                        </a:rPr>
                        <a:t>Mid-Size SUV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$24.50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$49.00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$294.00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$1,176.00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sp>
        <p:nvSpPr>
          <p:cNvPr id="3" name="TextBox 2"/>
          <p:cNvSpPr txBox="1"/>
          <p:nvPr/>
        </p:nvSpPr>
        <p:spPr>
          <a:xfrm>
            <a:off x="1670605" y="6312591"/>
            <a:ext cx="2901395" cy="276999"/>
          </a:xfrm>
          <a:prstGeom prst="rect">
            <a:avLst/>
          </a:prstGeom>
          <a:noFill/>
        </p:spPr>
        <p:txBody>
          <a:bodyPr wrap="square" rtlCol="0">
            <a:spAutoFit/>
          </a:bodyPr>
          <a:lstStyle/>
          <a:p>
            <a:r>
              <a:rPr lang="en-US" sz="1200" i="1" dirty="0" smtClean="0">
                <a:solidFill>
                  <a:schemeClr val="tx1"/>
                </a:solidFill>
              </a:rPr>
              <a:t>*.025 per mile one way rental Airport</a:t>
            </a:r>
            <a:endParaRPr lang="en-US" sz="1200" i="1" dirty="0">
              <a:solidFill>
                <a:schemeClr val="tx1"/>
              </a:solidFill>
            </a:endParaRPr>
          </a:p>
        </p:txBody>
      </p:sp>
    </p:spTree>
    <p:extLst>
      <p:ext uri="{BB962C8B-B14F-4D97-AF65-F5344CB8AC3E}">
        <p14:creationId xmlns:p14="http://schemas.microsoft.com/office/powerpoint/2010/main" val="42250290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59" y="527605"/>
            <a:ext cx="7944256" cy="914389"/>
          </a:xfrm>
        </p:spPr>
        <p:txBody>
          <a:bodyPr/>
          <a:lstStyle/>
          <a:p>
            <a:pPr algn="ctr"/>
            <a:r>
              <a:rPr lang="en-US" dirty="0" smtClean="0"/>
              <a:t>Inter-State (Airport) Rental Surcharges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69955345"/>
              </p:ext>
            </p:extLst>
          </p:nvPr>
        </p:nvGraphicFramePr>
        <p:xfrm>
          <a:off x="601668" y="1596539"/>
          <a:ext cx="7940661" cy="4886566"/>
        </p:xfrm>
        <a:graphic>
          <a:graphicData uri="http://schemas.openxmlformats.org/drawingml/2006/table">
            <a:tbl>
              <a:tblPr/>
              <a:tblGrid>
                <a:gridCol w="2023675"/>
                <a:gridCol w="924246"/>
                <a:gridCol w="579919"/>
                <a:gridCol w="579919"/>
                <a:gridCol w="579919"/>
                <a:gridCol w="752082"/>
                <a:gridCol w="579919"/>
                <a:gridCol w="579919"/>
                <a:gridCol w="579919"/>
                <a:gridCol w="761144"/>
              </a:tblGrid>
              <a:tr h="208053">
                <a:tc gridSpan="10">
                  <a:txBody>
                    <a:bodyPr/>
                    <a:lstStyle/>
                    <a:p>
                      <a:pPr algn="ctr" fontAlgn="b"/>
                      <a:r>
                        <a:rPr lang="en-US" sz="1100" b="1" i="0" u="none" strike="noStrike" dirty="0">
                          <a:solidFill>
                            <a:srgbClr val="FFFFFF"/>
                          </a:solidFill>
                          <a:effectLst/>
                          <a:latin typeface="Arial" panose="020B0604020202020204" pitchFamily="34" charset="0"/>
                        </a:rPr>
                        <a:t>Airport Rental Surcharges*</a:t>
                      </a:r>
                    </a:p>
                  </a:txBody>
                  <a:tcPr marL="6746" marR="6746" marT="6746" marB="0" anchor="b">
                    <a:lnL w="12700" cap="flat" cmpd="sng" algn="ctr">
                      <a:solidFill>
                        <a:srgbClr val="000000"/>
                      </a:solidFill>
                      <a:prstDash val="solid"/>
                      <a:round/>
                      <a:headEnd type="none" w="med" len="med"/>
                      <a:tailEnd type="none" w="med" len="med"/>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049">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w="12700" cap="flat" cmpd="sng" algn="ctr">
                      <a:solidFill>
                        <a:srgbClr val="000000"/>
                      </a:solidFill>
                      <a:prstDash val="solid"/>
                      <a:round/>
                      <a:headEnd type="none" w="med" len="med"/>
                      <a:tailEnd type="none" w="med" len="med"/>
                    </a:lnB>
                  </a:tcPr>
                </a:tc>
              </a:tr>
              <a:tr h="200049">
                <a:tc>
                  <a:txBody>
                    <a:bodyPr/>
                    <a:lstStyle/>
                    <a:p>
                      <a:pPr algn="ctr" fontAlgn="b"/>
                      <a:r>
                        <a:rPr lang="en-US" sz="1000" b="1" i="0" u="none" strike="noStrike">
                          <a:solidFill>
                            <a:srgbClr val="FFFFFF"/>
                          </a:solidFill>
                          <a:effectLst/>
                          <a:latin typeface="Arial" panose="020B0604020202020204" pitchFamily="34" charset="0"/>
                        </a:rPr>
                        <a:t>Frequent Airport Cities</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a:solidFill>
                            <a:srgbClr val="FFFFFF"/>
                          </a:solidFill>
                          <a:effectLst/>
                          <a:latin typeface="Arial" panose="020B0604020202020204" pitchFamily="34" charset="0"/>
                        </a:rPr>
                        <a:t>Surcharge</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000" b="1" i="0" u="none" strike="noStrike">
                          <a:solidFill>
                            <a:srgbClr val="FFFFFF"/>
                          </a:solidFill>
                          <a:effectLst/>
                          <a:latin typeface="Arial" panose="020B0604020202020204" pitchFamily="34" charset="0"/>
                        </a:rPr>
                        <a:t>Airport Cities</a:t>
                      </a:r>
                    </a:p>
                  </a:txBody>
                  <a:tcPr marL="6746" marR="6746" marT="67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a:txBody>
                    <a:bodyPr/>
                    <a:lstStyle/>
                    <a:p>
                      <a:pPr algn="ctr" fontAlgn="b"/>
                      <a:r>
                        <a:rPr lang="en-US" sz="1000" b="1" i="0" u="none" strike="noStrike">
                          <a:solidFill>
                            <a:srgbClr val="FFFFFF"/>
                          </a:solidFill>
                          <a:effectLst/>
                          <a:latin typeface="Arial" panose="020B0604020202020204" pitchFamily="34" charset="0"/>
                        </a:rPr>
                        <a:t>Surcharge</a:t>
                      </a:r>
                    </a:p>
                  </a:txBody>
                  <a:tcPr marL="6746" marR="6746" marT="67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000" b="1" i="0" u="none" strike="noStrike">
                          <a:solidFill>
                            <a:srgbClr val="FFFFFF"/>
                          </a:solidFill>
                          <a:effectLst/>
                          <a:latin typeface="Arial" panose="020B0604020202020204" pitchFamily="34" charset="0"/>
                        </a:rPr>
                        <a:t>Airport Cities</a:t>
                      </a:r>
                    </a:p>
                  </a:txBody>
                  <a:tcPr marL="6746" marR="6746" marT="67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a:txBody>
                    <a:bodyPr/>
                    <a:lstStyle/>
                    <a:p>
                      <a:pPr algn="ctr" fontAlgn="b"/>
                      <a:r>
                        <a:rPr lang="en-US" sz="1000" b="1" i="0" u="none" strike="noStrike">
                          <a:solidFill>
                            <a:srgbClr val="FFFFFF"/>
                          </a:solidFill>
                          <a:effectLst/>
                          <a:latin typeface="Arial" panose="020B0604020202020204" pitchFamily="34" charset="0"/>
                        </a:rPr>
                        <a:t>Surcharge</a:t>
                      </a:r>
                    </a:p>
                  </a:txBody>
                  <a:tcPr marL="6746" marR="6746" marT="67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92049">
                <a:tc>
                  <a:txBody>
                    <a:bodyPr/>
                    <a:lstStyle/>
                    <a:p>
                      <a:pPr algn="l" fontAlgn="b"/>
                      <a:r>
                        <a:rPr lang="en-US" sz="1000" b="0" i="0" u="none" strike="noStrike">
                          <a:solidFill>
                            <a:srgbClr val="000000"/>
                          </a:solidFill>
                          <a:effectLst/>
                          <a:latin typeface="Calibri" panose="020F0502020204030204" pitchFamily="34" charset="0"/>
                        </a:rPr>
                        <a:t>ATLANTA INTL ARPT</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$0.00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John Wayne AP</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$3.00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Newark</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$19.00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33417">
                <a:tc>
                  <a:txBody>
                    <a:bodyPr/>
                    <a:lstStyle/>
                    <a:p>
                      <a:pPr algn="l" fontAlgn="b"/>
                      <a:r>
                        <a:rPr lang="en-US" sz="1000" b="0" i="0" u="none" strike="noStrike">
                          <a:solidFill>
                            <a:srgbClr val="000000"/>
                          </a:solidFill>
                          <a:effectLst/>
                          <a:latin typeface="Calibri" panose="020F0502020204030204" pitchFamily="34" charset="0"/>
                        </a:rPr>
                        <a:t>LOS ANGELES INTL ARPT</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$0.00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Oakland AP</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$3.00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JFK, LGA, Manhattan</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$29.00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92049">
                <a:tc>
                  <a:txBody>
                    <a:bodyPr/>
                    <a:lstStyle/>
                    <a:p>
                      <a:pPr algn="l" fontAlgn="b"/>
                      <a:r>
                        <a:rPr lang="en-US" sz="1000" b="0" i="0" u="none" strike="noStrike">
                          <a:solidFill>
                            <a:srgbClr val="000000"/>
                          </a:solidFill>
                          <a:effectLst/>
                          <a:latin typeface="Calibri" panose="020F0502020204030204" pitchFamily="34" charset="0"/>
                        </a:rPr>
                        <a:t>SAN FRANCISCO INTL </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$0.00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San Jose AP</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$3.00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Bend</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92049">
                <a:tc>
                  <a:txBody>
                    <a:bodyPr/>
                    <a:lstStyle/>
                    <a:p>
                      <a:pPr algn="l" fontAlgn="b"/>
                      <a:r>
                        <a:rPr lang="en-US" sz="1000" b="0" i="0" u="none" strike="noStrike">
                          <a:solidFill>
                            <a:srgbClr val="000000"/>
                          </a:solidFill>
                          <a:effectLst/>
                          <a:latin typeface="Calibri" panose="020F0502020204030204" pitchFamily="34" charset="0"/>
                        </a:rPr>
                        <a:t>ORLANDO INTL ARPT</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$0.00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San Luis Obispo</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$13.00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Klamath Falls</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92049">
                <a:tc>
                  <a:txBody>
                    <a:bodyPr/>
                    <a:lstStyle/>
                    <a:p>
                      <a:pPr algn="l" fontAlgn="b"/>
                      <a:r>
                        <a:rPr lang="en-US" sz="1000" b="0" i="0" u="none" strike="noStrike">
                          <a:solidFill>
                            <a:srgbClr val="000000"/>
                          </a:solidFill>
                          <a:effectLst/>
                          <a:latin typeface="Calibri" panose="020F0502020204030204" pitchFamily="34" charset="0"/>
                        </a:rPr>
                        <a:t>DCA REAGAN ARPT</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$8.00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Washington</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$8.00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Medford</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92049">
                <a:tc>
                  <a:txBody>
                    <a:bodyPr/>
                    <a:lstStyle/>
                    <a:p>
                      <a:pPr algn="l" fontAlgn="b"/>
                      <a:r>
                        <a:rPr lang="en-US" sz="1000" b="0" i="0" u="none" strike="noStrike">
                          <a:solidFill>
                            <a:srgbClr val="000000"/>
                          </a:solidFill>
                          <a:effectLst/>
                          <a:latin typeface="Calibri" panose="020F0502020204030204" pitchFamily="34" charset="0"/>
                        </a:rPr>
                        <a:t>DENVER INTL ARPT</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$0.00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Idaho Falls</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$6.00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Pendleton</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30058">
                <a:tc>
                  <a:txBody>
                    <a:bodyPr/>
                    <a:lstStyle/>
                    <a:p>
                      <a:pPr algn="l" fontAlgn="b"/>
                      <a:r>
                        <a:rPr lang="en-US" sz="1000" b="0" i="0" u="none" strike="noStrike">
                          <a:solidFill>
                            <a:srgbClr val="000000"/>
                          </a:solidFill>
                          <a:effectLst/>
                          <a:latin typeface="Calibri" panose="020F0502020204030204" pitchFamily="34" charset="0"/>
                        </a:rPr>
                        <a:t>BALT WASHINGTON INTL </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$8.00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Boise</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$6.00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Redmond</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92049">
                <a:tc>
                  <a:txBody>
                    <a:bodyPr/>
                    <a:lstStyle/>
                    <a:p>
                      <a:pPr algn="l" fontAlgn="b"/>
                      <a:r>
                        <a:rPr lang="en-US" sz="1000" b="0" i="0" u="none" strike="noStrike">
                          <a:solidFill>
                            <a:srgbClr val="000000"/>
                          </a:solidFill>
                          <a:effectLst/>
                          <a:latin typeface="Calibri" panose="020F0502020204030204" pitchFamily="34" charset="0"/>
                        </a:rPr>
                        <a:t>SAN DIEGO INTL ARPT</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$0.00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Hailey</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Salem Airport Only</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92049">
                <a:tc>
                  <a:txBody>
                    <a:bodyPr/>
                    <a:lstStyle/>
                    <a:p>
                      <a:pPr algn="l" fontAlgn="b"/>
                      <a:r>
                        <a:rPr lang="en-US" sz="1000" b="0" i="0" u="none" strike="noStrike">
                          <a:solidFill>
                            <a:srgbClr val="000000"/>
                          </a:solidFill>
                          <a:effectLst/>
                          <a:latin typeface="Calibri" panose="020F0502020204030204" pitchFamily="34" charset="0"/>
                        </a:rPr>
                        <a:t>TAMPA INTL ARPT</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$0.00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Lewiston</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$20.00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Sun River</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92049">
                <a:tc>
                  <a:txBody>
                    <a:bodyPr/>
                    <a:lstStyle/>
                    <a:p>
                      <a:pPr algn="l" fontAlgn="b"/>
                      <a:r>
                        <a:rPr lang="en-US" sz="1000" b="0" i="0" u="none" strike="noStrike">
                          <a:solidFill>
                            <a:srgbClr val="000000"/>
                          </a:solidFill>
                          <a:effectLst/>
                          <a:latin typeface="Calibri" panose="020F0502020204030204" pitchFamily="34" charset="0"/>
                        </a:rPr>
                        <a:t>BOSTON LOGAN INTL </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$8.00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Pocatello</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$6.00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Philadelphia</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$8.00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92049">
                <a:tc>
                  <a:txBody>
                    <a:bodyPr/>
                    <a:lstStyle/>
                    <a:p>
                      <a:pPr algn="l" fontAlgn="b"/>
                      <a:r>
                        <a:rPr lang="en-US" sz="1000" b="0" i="0" u="none" strike="noStrike">
                          <a:solidFill>
                            <a:srgbClr val="000000"/>
                          </a:solidFill>
                          <a:effectLst/>
                          <a:latin typeface="Calibri" panose="020F0502020204030204" pitchFamily="34" charset="0"/>
                        </a:rPr>
                        <a:t>LAS VEGAS INTL ARPT</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$0.00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Sun Valley</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$6.00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Pasco</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92049">
                <a:tc>
                  <a:txBody>
                    <a:bodyPr/>
                    <a:lstStyle/>
                    <a:p>
                      <a:pPr algn="l" fontAlgn="b"/>
                      <a:r>
                        <a:rPr lang="en-US" sz="1000" b="0" i="0" u="none" strike="noStrike">
                          <a:solidFill>
                            <a:srgbClr val="000000"/>
                          </a:solidFill>
                          <a:effectLst/>
                          <a:latin typeface="Calibri" panose="020F0502020204030204" pitchFamily="34" charset="0"/>
                        </a:rPr>
                        <a:t>PHX SKY HARBOR INTL </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$0.00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Chicago</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$8.00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Pullman</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$6.00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92049">
                <a:tc>
                  <a:txBody>
                    <a:bodyPr/>
                    <a:lstStyle/>
                    <a:p>
                      <a:pPr algn="l" fontAlgn="b"/>
                      <a:r>
                        <a:rPr lang="en-US" sz="1000" b="0" i="0" u="none" strike="noStrike">
                          <a:solidFill>
                            <a:srgbClr val="000000"/>
                          </a:solidFill>
                          <a:effectLst/>
                          <a:latin typeface="Calibri" panose="020F0502020204030204" pitchFamily="34" charset="0"/>
                        </a:rPr>
                        <a:t>FLL INTL ARPT CRCF</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$0.00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Boston</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$8.00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Spokane</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$6.00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92049">
                <a:tc>
                  <a:txBody>
                    <a:bodyPr/>
                    <a:lstStyle/>
                    <a:p>
                      <a:pPr algn="l" fontAlgn="b"/>
                      <a:r>
                        <a:rPr lang="en-US" sz="1000" b="0" i="0" u="none" strike="noStrike">
                          <a:solidFill>
                            <a:srgbClr val="000000"/>
                          </a:solidFill>
                          <a:effectLst/>
                          <a:latin typeface="Calibri" panose="020F0502020204030204" pitchFamily="34" charset="0"/>
                        </a:rPr>
                        <a:t>HONOLULU INTL ARPT</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$0.00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Baltimore</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$8.00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Walla Walla</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00049">
                <a:tc>
                  <a:txBody>
                    <a:bodyPr/>
                    <a:lstStyle/>
                    <a:p>
                      <a:pPr algn="l" fontAlgn="b"/>
                      <a:r>
                        <a:rPr lang="en-US" sz="1000" b="0" i="0" u="none" strike="noStrike">
                          <a:solidFill>
                            <a:srgbClr val="000000"/>
                          </a:solidFill>
                          <a:effectLst/>
                          <a:latin typeface="Calibri" panose="020F0502020204030204" pitchFamily="34" charset="0"/>
                        </a:rPr>
                        <a:t>AUSTIN BERGSTROM </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sz="1000" b="0" i="0" u="none" strike="noStrike">
                          <a:solidFill>
                            <a:srgbClr val="000000"/>
                          </a:solidFill>
                          <a:effectLst/>
                          <a:latin typeface="Arial" panose="020B0604020202020204" pitchFamily="34" charset="0"/>
                        </a:rPr>
                        <a:t>$0.00</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Detroit</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$8.00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Wenatchee</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00049">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Missoula</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$6.00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Yakima</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20056">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Butte</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$10.00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000000"/>
                          </a:solidFill>
                          <a:effectLst/>
                          <a:latin typeface="Arial" panose="020B0604020202020204" pitchFamily="34" charset="0"/>
                        </a:rPr>
                        <a:t>Burbank AP</a:t>
                      </a:r>
                    </a:p>
                  </a:txBody>
                  <a:tcPr marL="6746" marR="6746" marT="67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$3.00 </a:t>
                      </a:r>
                    </a:p>
                  </a:txBody>
                  <a:tcPr marL="6746" marR="6746" marT="67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90048">
                <a:tc gridSpan="2">
                  <a:txBody>
                    <a:bodyPr/>
                    <a:lstStyle/>
                    <a:p>
                      <a:pPr algn="ctr" fontAlgn="b"/>
                      <a:r>
                        <a:rPr lang="en-US" sz="1000" b="1" i="0" u="none" strike="noStrike">
                          <a:solidFill>
                            <a:srgbClr val="000000"/>
                          </a:solidFill>
                          <a:effectLst/>
                          <a:latin typeface="Arial" panose="020B0604020202020204" pitchFamily="34" charset="0"/>
                        </a:rPr>
                        <a:t> </a:t>
                      </a:r>
                    </a:p>
                  </a:txBody>
                  <a:tcPr marL="6746" marR="6746" marT="6746" marB="0" anchor="b">
                    <a:lnL>
                      <a:noFill/>
                    </a:lnL>
                    <a:lnR>
                      <a:noFill/>
                    </a:lnR>
                    <a:lnT>
                      <a:noFill/>
                    </a:lnT>
                    <a:lnB>
                      <a:noFill/>
                    </a:lnB>
                    <a:solidFill>
                      <a:srgbClr val="FFFFFF"/>
                    </a:solidFill>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46" marR="6746" marT="6746" marB="0" anchor="b">
                    <a:lnL>
                      <a:noFill/>
                    </a:lnL>
                    <a:lnR>
                      <a:noFill/>
                    </a:lnR>
                    <a:lnT w="6350" cap="flat" cmpd="sng" algn="ctr">
                      <a:solidFill>
                        <a:srgbClr val="000000"/>
                      </a:solidFill>
                      <a:prstDash val="solid"/>
                      <a:round/>
                      <a:headEnd type="none" w="med" len="med"/>
                      <a:tailEnd type="none" w="med" len="med"/>
                    </a:lnT>
                    <a:lnB>
                      <a:noFill/>
                    </a:lnB>
                  </a:tcPr>
                </a:tc>
              </a:tr>
              <a:tr h="200049">
                <a:tc gridSpan="10">
                  <a:txBody>
                    <a:bodyPr/>
                    <a:lstStyle/>
                    <a:p>
                      <a:pPr algn="ctr" fontAlgn="b"/>
                      <a:endParaRPr lang="en-US" sz="1000" b="0" i="0" u="none" strike="noStrike" dirty="0">
                        <a:solidFill>
                          <a:srgbClr val="000000"/>
                        </a:solidFill>
                        <a:effectLst/>
                        <a:latin typeface="Calibri" panose="020F0502020204030204" pitchFamily="34" charset="0"/>
                      </a:endParaRPr>
                    </a:p>
                  </a:txBody>
                  <a:tcPr marL="6746" marR="6746" marT="674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101">
                <a:tc gridSpan="10">
                  <a:txBody>
                    <a:bodyPr/>
                    <a:lstStyle/>
                    <a:p>
                      <a:pPr algn="ctr" fontAlgn="b"/>
                      <a:r>
                        <a:rPr lang="en-US" sz="1000" b="1" i="1" u="none" strike="noStrike" dirty="0">
                          <a:solidFill>
                            <a:srgbClr val="000000"/>
                          </a:solidFill>
                          <a:effectLst/>
                          <a:latin typeface="Calibri" panose="020F0502020204030204" pitchFamily="34" charset="0"/>
                        </a:rPr>
                        <a:t>*There is a .25/mile one way drop off fee for all airport rentals.  Loss Damage Waiver (LDW), Collision Damage Waiver (CDW) and Vehicle Licensing Fees (VLF) are included in daily, weekly and monthly rates.</a:t>
                      </a:r>
                    </a:p>
                  </a:txBody>
                  <a:tcPr marL="6746" marR="6746" marT="67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44764821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59" y="374900"/>
            <a:ext cx="7697755" cy="914389"/>
          </a:xfrm>
        </p:spPr>
        <p:txBody>
          <a:bodyPr/>
          <a:lstStyle/>
          <a:p>
            <a:r>
              <a:rPr lang="en-US" dirty="0" smtClean="0"/>
              <a:t>In-State Rental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8638832"/>
              </p:ext>
            </p:extLst>
          </p:nvPr>
        </p:nvGraphicFramePr>
        <p:xfrm>
          <a:off x="296260" y="1509245"/>
          <a:ext cx="3970330" cy="3066199"/>
        </p:xfrm>
        <a:graphic>
          <a:graphicData uri="http://schemas.openxmlformats.org/drawingml/2006/table">
            <a:tbl>
              <a:tblPr/>
              <a:tblGrid>
                <a:gridCol w="1374345"/>
                <a:gridCol w="672471"/>
                <a:gridCol w="789134"/>
                <a:gridCol w="1134380"/>
              </a:tblGrid>
              <a:tr h="381764">
                <a:tc gridSpan="4">
                  <a:txBody>
                    <a:bodyPr/>
                    <a:lstStyle/>
                    <a:p>
                      <a:pPr algn="ctr" fontAlgn="b"/>
                      <a:r>
                        <a:rPr lang="en-US" sz="1400" b="1" i="0" u="none" strike="noStrike" dirty="0">
                          <a:solidFill>
                            <a:srgbClr val="F2F2F2"/>
                          </a:solidFill>
                          <a:effectLst/>
                          <a:latin typeface="Arial"/>
                        </a:rPr>
                        <a:t>Hertz </a:t>
                      </a:r>
                      <a:r>
                        <a:rPr lang="en-US" sz="1400" b="1" i="0" u="none" strike="noStrike" dirty="0" smtClean="0">
                          <a:solidFill>
                            <a:srgbClr val="F2F2F2"/>
                          </a:solidFill>
                          <a:effectLst/>
                          <a:latin typeface="Arial"/>
                        </a:rPr>
                        <a:t>In-State Standard </a:t>
                      </a:r>
                      <a:r>
                        <a:rPr lang="en-US" sz="1400" b="1" i="0" u="none" strike="noStrike" dirty="0">
                          <a:solidFill>
                            <a:srgbClr val="F2F2F2"/>
                          </a:solidFill>
                          <a:effectLst/>
                          <a:latin typeface="Arial"/>
                        </a:rPr>
                        <a:t>Rate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1878">
                <a:tc>
                  <a:txBody>
                    <a:bodyPr/>
                    <a:lstStyle/>
                    <a:p>
                      <a:pPr algn="l" fontAlgn="b"/>
                      <a:r>
                        <a:rPr lang="en-US" sz="1200" b="1" i="0" u="none" strike="noStrike" dirty="0">
                          <a:solidFill>
                            <a:srgbClr val="000000"/>
                          </a:solidFill>
                          <a:effectLst/>
                          <a:latin typeface="Arial"/>
                        </a:rPr>
                        <a:t>Vehicle Class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200" b="1" i="0" u="none" strike="noStrike" dirty="0">
                          <a:solidFill>
                            <a:srgbClr val="000000"/>
                          </a:solidFill>
                          <a:effectLst/>
                          <a:latin typeface="Arial"/>
                        </a:rPr>
                        <a:t>Daily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200" b="1" i="0" u="none" strike="noStrike" dirty="0">
                          <a:solidFill>
                            <a:srgbClr val="000000"/>
                          </a:solidFill>
                          <a:effectLst/>
                          <a:latin typeface="Arial"/>
                        </a:rPr>
                        <a:t>Weekly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200" b="1" i="0" u="none" strike="noStrike" dirty="0">
                          <a:solidFill>
                            <a:srgbClr val="000000"/>
                          </a:solidFill>
                          <a:effectLst/>
                          <a:latin typeface="Arial"/>
                        </a:rPr>
                        <a:t>Monthly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331878">
                <a:tc>
                  <a:txBody>
                    <a:bodyPr/>
                    <a:lstStyle/>
                    <a:p>
                      <a:pPr algn="l" fontAlgn="b"/>
                      <a:r>
                        <a:rPr lang="en-US" sz="1200" b="1" i="0" u="none" strike="noStrike" dirty="0">
                          <a:solidFill>
                            <a:srgbClr val="000000"/>
                          </a:solidFill>
                          <a:effectLst/>
                          <a:latin typeface="Arial"/>
                        </a:rPr>
                        <a:t>Compact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$168.00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$672.00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90651">
                <a:tc>
                  <a:txBody>
                    <a:bodyPr/>
                    <a:lstStyle/>
                    <a:p>
                      <a:pPr algn="l" fontAlgn="b"/>
                      <a:r>
                        <a:rPr lang="en-US" sz="1200" b="1" i="0" u="none" strike="noStrike" dirty="0">
                          <a:solidFill>
                            <a:srgbClr val="000000"/>
                          </a:solidFill>
                          <a:effectLst/>
                          <a:latin typeface="Arial"/>
                        </a:rPr>
                        <a:t>Intermediate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$29.00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$174.00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$696.00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31878">
                <a:tc>
                  <a:txBody>
                    <a:bodyPr/>
                    <a:lstStyle/>
                    <a:p>
                      <a:pPr algn="l" fontAlgn="b"/>
                      <a:r>
                        <a:rPr lang="en-US" sz="1200" b="1" i="0" u="none" strike="noStrike" dirty="0">
                          <a:solidFill>
                            <a:srgbClr val="000000"/>
                          </a:solidFill>
                          <a:effectLst/>
                          <a:latin typeface="Arial"/>
                        </a:rPr>
                        <a:t>Full Size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$32.00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$192.00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$768.00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18551">
                <a:tc>
                  <a:txBody>
                    <a:bodyPr/>
                    <a:lstStyle/>
                    <a:p>
                      <a:pPr algn="just" fontAlgn="b"/>
                      <a:r>
                        <a:rPr lang="en-US" sz="1200" b="1" i="0" u="none" strike="noStrike" dirty="0">
                          <a:solidFill>
                            <a:srgbClr val="000000"/>
                          </a:solidFill>
                          <a:effectLst/>
                          <a:latin typeface="Arial"/>
                        </a:rPr>
                        <a:t>12 </a:t>
                      </a:r>
                      <a:r>
                        <a:rPr lang="en-US" sz="1200" b="1" i="0" u="none" strike="noStrike" dirty="0" smtClean="0">
                          <a:solidFill>
                            <a:srgbClr val="000000"/>
                          </a:solidFill>
                          <a:effectLst/>
                          <a:latin typeface="Arial"/>
                        </a:rPr>
                        <a:t>Pass Van (only)</a:t>
                      </a:r>
                      <a:endParaRPr lang="en-US" sz="12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$77.00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$462.00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$1,848.00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43975">
                <a:tc>
                  <a:txBody>
                    <a:bodyPr/>
                    <a:lstStyle/>
                    <a:p>
                      <a:pPr algn="just" fontAlgn="b"/>
                      <a:r>
                        <a:rPr lang="en-US" sz="1200" b="1" i="0" u="none" strike="noStrike" dirty="0">
                          <a:solidFill>
                            <a:srgbClr val="000000"/>
                          </a:solidFill>
                          <a:effectLst/>
                          <a:latin typeface="Arial"/>
                        </a:rPr>
                        <a:t>Mini Vans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$55.00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$330.00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$1,320.00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35624">
                <a:tc>
                  <a:txBody>
                    <a:bodyPr/>
                    <a:lstStyle/>
                    <a:p>
                      <a:pPr algn="just" fontAlgn="b"/>
                      <a:r>
                        <a:rPr lang="en-US" sz="1200" b="1" i="0" u="none" strike="noStrike" dirty="0">
                          <a:solidFill>
                            <a:srgbClr val="000000"/>
                          </a:solidFill>
                          <a:effectLst/>
                          <a:latin typeface="Arial"/>
                        </a:rPr>
                        <a:t>Mid-Size SUV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$52.00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$312.00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$1,248.00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01730965"/>
              </p:ext>
            </p:extLst>
          </p:nvPr>
        </p:nvGraphicFramePr>
        <p:xfrm>
          <a:off x="4724705" y="1509245"/>
          <a:ext cx="3970331" cy="3054103"/>
        </p:xfrm>
        <a:graphic>
          <a:graphicData uri="http://schemas.openxmlformats.org/drawingml/2006/table">
            <a:tbl>
              <a:tblPr/>
              <a:tblGrid>
                <a:gridCol w="1399943"/>
                <a:gridCol w="823442"/>
                <a:gridCol w="645352"/>
                <a:gridCol w="1101594"/>
              </a:tblGrid>
              <a:tr h="350119">
                <a:tc gridSpan="4">
                  <a:txBody>
                    <a:bodyPr/>
                    <a:lstStyle/>
                    <a:p>
                      <a:pPr algn="ctr" fontAlgn="b"/>
                      <a:r>
                        <a:rPr lang="en-US" sz="1400" b="1" i="0" u="none" strike="noStrike" dirty="0">
                          <a:solidFill>
                            <a:srgbClr val="F2F2F2"/>
                          </a:solidFill>
                          <a:effectLst/>
                          <a:latin typeface="Arial"/>
                        </a:rPr>
                        <a:t>Enterprise In-State Standard Rate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3446">
                <a:tc>
                  <a:txBody>
                    <a:bodyPr/>
                    <a:lstStyle/>
                    <a:p>
                      <a:pPr algn="l" fontAlgn="b"/>
                      <a:r>
                        <a:rPr lang="en-US" sz="1200" b="1" i="0" u="none" strike="noStrike" dirty="0">
                          <a:solidFill>
                            <a:srgbClr val="000000"/>
                          </a:solidFill>
                          <a:effectLst/>
                          <a:latin typeface="Arial"/>
                        </a:rPr>
                        <a:t>Vehicle Class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200" b="1" i="0" u="none" strike="noStrike" dirty="0">
                          <a:solidFill>
                            <a:srgbClr val="000000"/>
                          </a:solidFill>
                          <a:effectLst/>
                          <a:latin typeface="Arial"/>
                        </a:rPr>
                        <a:t>Daily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200" b="1" i="0" u="none" strike="noStrike" dirty="0">
                          <a:solidFill>
                            <a:srgbClr val="000000"/>
                          </a:solidFill>
                          <a:effectLst/>
                          <a:latin typeface="Arial"/>
                        </a:rPr>
                        <a:t>Weekly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200" b="1" i="0" u="none" strike="noStrike" dirty="0">
                          <a:solidFill>
                            <a:srgbClr val="000000"/>
                          </a:solidFill>
                          <a:effectLst/>
                          <a:latin typeface="Arial"/>
                        </a:rPr>
                        <a:t>Monthly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333446">
                <a:tc>
                  <a:txBody>
                    <a:bodyPr/>
                    <a:lstStyle/>
                    <a:p>
                      <a:pPr algn="l" fontAlgn="b"/>
                      <a:r>
                        <a:rPr lang="en-US" sz="1200" b="1" i="0" u="none" strike="noStrike" dirty="0">
                          <a:solidFill>
                            <a:srgbClr val="000000"/>
                          </a:solidFill>
                          <a:effectLst/>
                          <a:latin typeface="Arial"/>
                        </a:rPr>
                        <a:t>Compact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$30.15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$165.83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$663.30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33446">
                <a:tc>
                  <a:txBody>
                    <a:bodyPr/>
                    <a:lstStyle/>
                    <a:p>
                      <a:pPr algn="l" fontAlgn="b"/>
                      <a:r>
                        <a:rPr lang="en-US" sz="1200" b="1" i="0" u="none" strike="noStrike" dirty="0">
                          <a:solidFill>
                            <a:srgbClr val="000000"/>
                          </a:solidFill>
                          <a:effectLst/>
                          <a:latin typeface="Arial"/>
                        </a:rPr>
                        <a:t>Intermediate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$35.25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$193.88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$775.50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33446">
                <a:tc>
                  <a:txBody>
                    <a:bodyPr/>
                    <a:lstStyle/>
                    <a:p>
                      <a:pPr algn="l" fontAlgn="b"/>
                      <a:r>
                        <a:rPr lang="en-US" sz="1200" b="1" i="0" u="none" strike="noStrike" dirty="0">
                          <a:solidFill>
                            <a:srgbClr val="000000"/>
                          </a:solidFill>
                          <a:effectLst/>
                          <a:latin typeface="Arial"/>
                        </a:rPr>
                        <a:t>Full Size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$38.00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$209.00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$836.00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603537">
                <a:tc>
                  <a:txBody>
                    <a:bodyPr/>
                    <a:lstStyle/>
                    <a:p>
                      <a:pPr algn="l" fontAlgn="b"/>
                      <a:r>
                        <a:rPr lang="en-US" sz="1200" b="1" i="0" u="none" strike="noStrike" dirty="0">
                          <a:solidFill>
                            <a:srgbClr val="000000"/>
                          </a:solidFill>
                          <a:effectLst/>
                          <a:latin typeface="Arial"/>
                        </a:rPr>
                        <a:t>12 </a:t>
                      </a:r>
                      <a:r>
                        <a:rPr lang="en-US" sz="1200" b="1" i="0" u="none" strike="noStrike" dirty="0" smtClean="0">
                          <a:solidFill>
                            <a:srgbClr val="000000"/>
                          </a:solidFill>
                          <a:effectLst/>
                          <a:latin typeface="Arial"/>
                        </a:rPr>
                        <a:t>Pass Van (only)</a:t>
                      </a:r>
                      <a:endParaRPr lang="en-US" sz="12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$82.77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$455.24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$1,820.94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33446">
                <a:tc>
                  <a:txBody>
                    <a:bodyPr/>
                    <a:lstStyle/>
                    <a:p>
                      <a:pPr algn="l" fontAlgn="b"/>
                      <a:r>
                        <a:rPr lang="en-US" sz="1200" b="1" i="0" u="none" strike="noStrike" dirty="0">
                          <a:solidFill>
                            <a:srgbClr val="000000"/>
                          </a:solidFill>
                          <a:effectLst/>
                          <a:latin typeface="Arial"/>
                        </a:rPr>
                        <a:t>Mini Vans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$49.68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$273.24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$1,092.96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33217">
                <a:tc>
                  <a:txBody>
                    <a:bodyPr/>
                    <a:lstStyle/>
                    <a:p>
                      <a:pPr algn="l" fontAlgn="b"/>
                      <a:r>
                        <a:rPr lang="en-US" sz="1200" b="1" i="0" u="none" strike="noStrike" dirty="0">
                          <a:solidFill>
                            <a:srgbClr val="000000"/>
                          </a:solidFill>
                          <a:effectLst/>
                          <a:latin typeface="Arial"/>
                        </a:rPr>
                        <a:t>Mid-Size SUV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$50.60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$278.30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$1,113.20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1004684"/>
              </p:ext>
            </p:extLst>
          </p:nvPr>
        </p:nvGraphicFramePr>
        <p:xfrm>
          <a:off x="2892245" y="4684375"/>
          <a:ext cx="3206805" cy="1679755"/>
        </p:xfrm>
        <a:graphic>
          <a:graphicData uri="http://schemas.openxmlformats.org/drawingml/2006/table">
            <a:tbl>
              <a:tblPr/>
              <a:tblGrid>
                <a:gridCol w="1962951"/>
                <a:gridCol w="1243854"/>
              </a:tblGrid>
              <a:tr h="335951">
                <a:tc gridSpan="2">
                  <a:txBody>
                    <a:bodyPr/>
                    <a:lstStyle/>
                    <a:p>
                      <a:pPr algn="ctr" fontAlgn="b"/>
                      <a:r>
                        <a:rPr lang="en-US" sz="1400" b="1" i="0" u="none" strike="noStrike" dirty="0" smtClean="0">
                          <a:solidFill>
                            <a:srgbClr val="000000"/>
                          </a:solidFill>
                          <a:effectLst/>
                          <a:latin typeface="Calibri"/>
                        </a:rPr>
                        <a:t>Enterprise  Box </a:t>
                      </a:r>
                      <a:r>
                        <a:rPr lang="en-US" sz="1400" b="1" i="0" u="none" strike="noStrike" dirty="0">
                          <a:solidFill>
                            <a:srgbClr val="000000"/>
                          </a:solidFill>
                          <a:effectLst/>
                          <a:latin typeface="Calibri"/>
                        </a:rPr>
                        <a:t>Truck Rental Rates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r>
              <a:tr h="335951">
                <a:tc>
                  <a:txBody>
                    <a:bodyPr/>
                    <a:lstStyle/>
                    <a:p>
                      <a:pPr algn="l" fontAlgn="b"/>
                      <a:r>
                        <a:rPr lang="en-US" sz="1400" b="1" i="0" u="none" strike="noStrike" dirty="0">
                          <a:solidFill>
                            <a:srgbClr val="000000"/>
                          </a:solidFill>
                          <a:effectLst/>
                          <a:latin typeface="Calibri"/>
                        </a:rPr>
                        <a:t>Cargo Van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$82.99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951">
                <a:tc>
                  <a:txBody>
                    <a:bodyPr/>
                    <a:lstStyle/>
                    <a:p>
                      <a:pPr algn="l" fontAlgn="b"/>
                      <a:r>
                        <a:rPr lang="en-US" sz="1400" b="1" i="0" u="none" strike="noStrike" dirty="0">
                          <a:solidFill>
                            <a:srgbClr val="000000"/>
                          </a:solidFill>
                          <a:effectLst/>
                          <a:latin typeface="Calibri"/>
                        </a:rPr>
                        <a:t>15 </a:t>
                      </a:r>
                      <a:r>
                        <a:rPr lang="en-US" sz="1400" b="1" i="0" u="none" strike="noStrike" dirty="0" smtClean="0">
                          <a:solidFill>
                            <a:srgbClr val="000000"/>
                          </a:solidFill>
                          <a:effectLst/>
                          <a:latin typeface="Calibri"/>
                        </a:rPr>
                        <a:t>ft. </a:t>
                      </a:r>
                      <a:r>
                        <a:rPr lang="en-US" sz="1400" b="1" i="0" u="none" strike="noStrike" dirty="0">
                          <a:solidFill>
                            <a:srgbClr val="000000"/>
                          </a:solidFill>
                          <a:effectLst/>
                          <a:latin typeface="Calibri"/>
                        </a:rPr>
                        <a:t>Box Truck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951">
                <a:tc>
                  <a:txBody>
                    <a:bodyPr/>
                    <a:lstStyle/>
                    <a:p>
                      <a:pPr algn="l" fontAlgn="b"/>
                      <a:r>
                        <a:rPr lang="en-US" sz="1400" b="1" i="0" u="none" strike="noStrike" dirty="0">
                          <a:solidFill>
                            <a:srgbClr val="000000"/>
                          </a:solidFill>
                          <a:effectLst/>
                          <a:latin typeface="Calibri"/>
                        </a:rPr>
                        <a:t>16 </a:t>
                      </a:r>
                      <a:r>
                        <a:rPr lang="en-US" sz="1400" b="1" i="0" u="none" strike="noStrike" dirty="0" smtClean="0">
                          <a:solidFill>
                            <a:srgbClr val="000000"/>
                          </a:solidFill>
                          <a:effectLst/>
                          <a:latin typeface="Calibri"/>
                        </a:rPr>
                        <a:t>ft. </a:t>
                      </a:r>
                      <a:r>
                        <a:rPr lang="en-US" sz="1400" b="1" i="0" u="none" strike="noStrike" dirty="0">
                          <a:solidFill>
                            <a:srgbClr val="000000"/>
                          </a:solidFill>
                          <a:effectLst/>
                          <a:latin typeface="Calibri"/>
                        </a:rPr>
                        <a:t>Box Truck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951">
                <a:tc>
                  <a:txBody>
                    <a:bodyPr/>
                    <a:lstStyle/>
                    <a:p>
                      <a:pPr algn="l" fontAlgn="b"/>
                      <a:r>
                        <a:rPr lang="en-US" sz="1400" b="1" i="0" u="none" strike="noStrike" dirty="0">
                          <a:solidFill>
                            <a:srgbClr val="000000"/>
                          </a:solidFill>
                          <a:effectLst/>
                          <a:latin typeface="Calibri"/>
                        </a:rPr>
                        <a:t>24 </a:t>
                      </a:r>
                      <a:r>
                        <a:rPr lang="en-US" sz="1400" b="1" i="0" u="none" strike="noStrike" dirty="0" smtClean="0">
                          <a:solidFill>
                            <a:srgbClr val="000000"/>
                          </a:solidFill>
                          <a:effectLst/>
                          <a:latin typeface="Calibri"/>
                        </a:rPr>
                        <a:t>ft. </a:t>
                      </a:r>
                      <a:r>
                        <a:rPr lang="en-US" sz="1400" b="1" i="0" u="none" strike="noStrike" dirty="0">
                          <a:solidFill>
                            <a:srgbClr val="000000"/>
                          </a:solidFill>
                          <a:effectLst/>
                          <a:latin typeface="Calibri"/>
                        </a:rPr>
                        <a:t>Box Truck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$97.99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670605" y="6329211"/>
            <a:ext cx="6555000" cy="307777"/>
          </a:xfrm>
          <a:prstGeom prst="rect">
            <a:avLst/>
          </a:prstGeom>
          <a:noFill/>
        </p:spPr>
        <p:txBody>
          <a:bodyPr wrap="none" rtlCol="0">
            <a:spAutoFit/>
          </a:bodyPr>
          <a:lstStyle/>
          <a:p>
            <a:r>
              <a:rPr lang="en-US" sz="1400" b="0" dirty="0" smtClean="0">
                <a:solidFill>
                  <a:schemeClr val="tx1"/>
                </a:solidFill>
                <a:latin typeface="HZ Interstate Regular"/>
              </a:rPr>
              <a:t>*</a:t>
            </a:r>
            <a:r>
              <a:rPr lang="en-US" sz="1100" b="0" dirty="0" smtClean="0">
                <a:solidFill>
                  <a:schemeClr val="tx1"/>
                </a:solidFill>
                <a:latin typeface="HZ Interstate Regular"/>
              </a:rPr>
              <a:t>Effective February 18, 2015, a daily rate of $24.99 will be assessed for LDW/CDW for box trucks only</a:t>
            </a:r>
            <a:endParaRPr lang="en-US" sz="1100" b="0" dirty="0">
              <a:solidFill>
                <a:schemeClr val="tx1"/>
              </a:solidFill>
              <a:latin typeface="HZ Interstate Regular"/>
            </a:endParaRPr>
          </a:p>
        </p:txBody>
      </p:sp>
    </p:spTree>
    <p:extLst>
      <p:ext uri="{BB962C8B-B14F-4D97-AF65-F5344CB8AC3E}">
        <p14:creationId xmlns:p14="http://schemas.microsoft.com/office/powerpoint/2010/main" val="12602647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044" y="222195"/>
            <a:ext cx="8155772" cy="761684"/>
          </a:xfrm>
        </p:spPr>
        <p:txBody>
          <a:bodyPr/>
          <a:lstStyle/>
          <a:p>
            <a:r>
              <a:rPr lang="en-US" dirty="0" smtClean="0"/>
              <a:t>15 Passenger Bus and Other Bus Types</a:t>
            </a:r>
            <a:endParaRPr lang="en-US" dirty="0"/>
          </a:p>
        </p:txBody>
      </p:sp>
      <p:sp>
        <p:nvSpPr>
          <p:cNvPr id="4" name="Content Placeholder 3"/>
          <p:cNvSpPr>
            <a:spLocks noGrp="1"/>
          </p:cNvSpPr>
          <p:nvPr>
            <p:ph idx="1"/>
          </p:nvPr>
        </p:nvSpPr>
        <p:spPr>
          <a:xfrm>
            <a:off x="539415" y="1138425"/>
            <a:ext cx="7703825" cy="4114800"/>
          </a:xfrm>
        </p:spPr>
        <p:txBody>
          <a:bodyPr/>
          <a:lstStyle/>
          <a:p>
            <a:pPr marL="0" lvl="0" indent="0">
              <a:buClr>
                <a:schemeClr val="accent5"/>
              </a:buClr>
              <a:buNone/>
            </a:pPr>
            <a:r>
              <a:rPr lang="en-US" altLang="en-US" sz="1800" kern="1200" dirty="0" smtClean="0">
                <a:solidFill>
                  <a:prstClr val="black"/>
                </a:solidFill>
                <a:latin typeface="HZ Interstate Regular"/>
                <a:cs typeface="Arial" pitchFamily="34" charset="0"/>
              </a:rPr>
              <a:t>Why Bus Max?</a:t>
            </a:r>
          </a:p>
          <a:p>
            <a:pPr lvl="0">
              <a:buClr>
                <a:schemeClr val="accent5"/>
              </a:buClr>
              <a:buFont typeface="Arial" pitchFamily="34" charset="0"/>
              <a:buChar char="•"/>
            </a:pPr>
            <a:r>
              <a:rPr lang="en-US" altLang="en-US" sz="2000" b="0" kern="1200" dirty="0" smtClean="0">
                <a:solidFill>
                  <a:prstClr val="black"/>
                </a:solidFill>
                <a:latin typeface="HZ Interstate Regular"/>
                <a:cs typeface="Arial" pitchFamily="34" charset="0"/>
              </a:rPr>
              <a:t>Low mileage, clean, new </a:t>
            </a:r>
            <a:r>
              <a:rPr lang="en-US" altLang="en-US" sz="2000" b="0" kern="1200" dirty="0">
                <a:solidFill>
                  <a:prstClr val="black"/>
                </a:solidFill>
                <a:latin typeface="HZ Interstate Regular"/>
                <a:cs typeface="Arial" pitchFamily="34" charset="0"/>
              </a:rPr>
              <a:t>m</a:t>
            </a:r>
            <a:r>
              <a:rPr lang="en-US" altLang="en-US" sz="2000" b="0" kern="1200" dirty="0" smtClean="0">
                <a:solidFill>
                  <a:prstClr val="black"/>
                </a:solidFill>
                <a:latin typeface="HZ Interstate Regular"/>
                <a:cs typeface="Arial" pitchFamily="34" charset="0"/>
              </a:rPr>
              <a:t>odels</a:t>
            </a:r>
            <a:endParaRPr lang="en-US" altLang="en-US" sz="2000" b="0" kern="1200" dirty="0">
              <a:solidFill>
                <a:prstClr val="black"/>
              </a:solidFill>
              <a:latin typeface="HZ Interstate Regular"/>
              <a:cs typeface="Arial" pitchFamily="34" charset="0"/>
            </a:endParaRPr>
          </a:p>
          <a:p>
            <a:pPr lvl="0">
              <a:buClr>
                <a:schemeClr val="accent5"/>
              </a:buClr>
              <a:buFont typeface="Arial" pitchFamily="34" charset="0"/>
              <a:buChar char="•"/>
            </a:pPr>
            <a:r>
              <a:rPr lang="en-US" altLang="en-US" sz="2000" b="0" kern="1200" dirty="0" smtClean="0">
                <a:solidFill>
                  <a:prstClr val="black"/>
                </a:solidFill>
                <a:latin typeface="HZ Interstate Regular"/>
                <a:cs typeface="Arial" pitchFamily="34" charset="0"/>
              </a:rPr>
              <a:t>Courteous &amp; knowledgeable </a:t>
            </a:r>
            <a:r>
              <a:rPr lang="en-US" altLang="en-US" sz="2000" b="0" kern="1200" dirty="0">
                <a:solidFill>
                  <a:prstClr val="black"/>
                </a:solidFill>
                <a:latin typeface="HZ Interstate Regular"/>
                <a:cs typeface="Arial" pitchFamily="34" charset="0"/>
              </a:rPr>
              <a:t>s</a:t>
            </a:r>
            <a:r>
              <a:rPr lang="en-US" altLang="en-US" sz="2000" b="0" kern="1200" dirty="0" smtClean="0">
                <a:solidFill>
                  <a:prstClr val="black"/>
                </a:solidFill>
                <a:latin typeface="HZ Interstate Regular"/>
                <a:cs typeface="Arial" pitchFamily="34" charset="0"/>
              </a:rPr>
              <a:t>taff</a:t>
            </a:r>
            <a:endParaRPr lang="en-US" altLang="en-US" sz="2000" b="0" kern="1200" dirty="0">
              <a:solidFill>
                <a:prstClr val="black"/>
              </a:solidFill>
              <a:latin typeface="HZ Interstate Regular"/>
              <a:cs typeface="Arial" pitchFamily="34" charset="0"/>
            </a:endParaRPr>
          </a:p>
          <a:p>
            <a:pPr lvl="0">
              <a:buClr>
                <a:schemeClr val="accent5"/>
              </a:buClr>
              <a:buFont typeface="Arial" pitchFamily="34" charset="0"/>
              <a:buChar char="•"/>
            </a:pPr>
            <a:r>
              <a:rPr lang="en-US" altLang="en-US" sz="2000" b="0" kern="1200" dirty="0" smtClean="0">
                <a:solidFill>
                  <a:prstClr val="black"/>
                </a:solidFill>
                <a:latin typeface="HZ Interstate Regular"/>
                <a:cs typeface="Arial" pitchFamily="34" charset="0"/>
              </a:rPr>
              <a:t>Optional deliver/pickup </a:t>
            </a:r>
            <a:r>
              <a:rPr lang="en-US" altLang="en-US" sz="2000" b="0" kern="1200" dirty="0">
                <a:solidFill>
                  <a:prstClr val="black"/>
                </a:solidFill>
                <a:latin typeface="HZ Interstate Regular"/>
                <a:cs typeface="Arial" pitchFamily="34" charset="0"/>
              </a:rPr>
              <a:t>s</a:t>
            </a:r>
            <a:r>
              <a:rPr lang="en-US" altLang="en-US" sz="2000" b="0" kern="1200" dirty="0" smtClean="0">
                <a:solidFill>
                  <a:prstClr val="black"/>
                </a:solidFill>
                <a:latin typeface="HZ Interstate Regular"/>
                <a:cs typeface="Arial" pitchFamily="34" charset="0"/>
              </a:rPr>
              <a:t>ervice </a:t>
            </a:r>
            <a:r>
              <a:rPr lang="en-US" altLang="en-US" sz="2000" b="0" kern="1200" dirty="0">
                <a:solidFill>
                  <a:prstClr val="black"/>
                </a:solidFill>
                <a:latin typeface="HZ Interstate Regular"/>
                <a:cs typeface="Arial" pitchFamily="34" charset="0"/>
              </a:rPr>
              <a:t>f</a:t>
            </a:r>
            <a:r>
              <a:rPr lang="en-US" altLang="en-US" sz="2000" b="0" kern="1200" dirty="0" smtClean="0">
                <a:solidFill>
                  <a:prstClr val="black"/>
                </a:solidFill>
                <a:latin typeface="HZ Interstate Regular"/>
                <a:cs typeface="Arial" pitchFamily="34" charset="0"/>
              </a:rPr>
              <a:t>ee</a:t>
            </a:r>
            <a:endParaRPr lang="en-US" altLang="en-US" sz="2000" b="0" kern="1200" dirty="0">
              <a:solidFill>
                <a:prstClr val="black"/>
              </a:solidFill>
              <a:latin typeface="HZ Interstate Regular"/>
              <a:cs typeface="Arial" pitchFamily="34" charset="0"/>
            </a:endParaRPr>
          </a:p>
          <a:p>
            <a:pPr lvl="0">
              <a:buClr>
                <a:schemeClr val="accent5"/>
              </a:buClr>
              <a:buFont typeface="Arial" pitchFamily="34" charset="0"/>
              <a:buChar char="•"/>
            </a:pPr>
            <a:r>
              <a:rPr lang="en-US" altLang="en-US" sz="2000" b="0" kern="1200" dirty="0" smtClean="0">
                <a:solidFill>
                  <a:prstClr val="black"/>
                </a:solidFill>
                <a:latin typeface="HZ Interstate Regular"/>
                <a:cs typeface="Arial" pitchFamily="34" charset="0"/>
              </a:rPr>
              <a:t>After hours emergency number</a:t>
            </a:r>
          </a:p>
          <a:p>
            <a:pPr marL="0" lvl="0" indent="0">
              <a:buClr>
                <a:schemeClr val="accent5"/>
              </a:buClr>
              <a:buNone/>
            </a:pPr>
            <a:endParaRPr lang="en-US" altLang="en-US" sz="2000" b="0" kern="1200" dirty="0" smtClean="0">
              <a:solidFill>
                <a:prstClr val="black"/>
              </a:solidFill>
              <a:latin typeface="HZ Interstate Regular"/>
              <a:cs typeface="Arial" pitchFamily="34" charset="0"/>
            </a:endParaRPr>
          </a:p>
          <a:p>
            <a:pPr marL="0" lvl="0" indent="0">
              <a:buClr>
                <a:schemeClr val="accent5"/>
              </a:buClr>
              <a:buNone/>
            </a:pPr>
            <a:r>
              <a:rPr lang="en-US" altLang="en-US" sz="2000" kern="1200" dirty="0" smtClean="0">
                <a:solidFill>
                  <a:prstClr val="black"/>
                </a:solidFill>
                <a:latin typeface="HZ Interstate Regular"/>
                <a:cs typeface="Arial" pitchFamily="34" charset="0"/>
              </a:rPr>
              <a:t>Vehicles Under Contract</a:t>
            </a:r>
          </a:p>
          <a:p>
            <a:pPr lvl="0">
              <a:buClr>
                <a:schemeClr val="accent5"/>
              </a:buClr>
              <a:buFont typeface="Arial" pitchFamily="34" charset="0"/>
              <a:buChar char="•"/>
            </a:pPr>
            <a:r>
              <a:rPr lang="en-US" altLang="en-US" sz="2000" b="0" kern="1200" dirty="0" smtClean="0">
                <a:solidFill>
                  <a:prstClr val="black"/>
                </a:solidFill>
                <a:latin typeface="HZ Interstate Regular"/>
                <a:cs typeface="Arial" pitchFamily="34" charset="0"/>
              </a:rPr>
              <a:t>15 Passenger Activity Bus</a:t>
            </a:r>
          </a:p>
          <a:p>
            <a:pPr lvl="1">
              <a:buClr>
                <a:schemeClr val="accent5"/>
              </a:buClr>
              <a:buFont typeface="Wingdings" panose="05000000000000000000" pitchFamily="2" charset="2"/>
              <a:buChar char="§"/>
            </a:pPr>
            <a:r>
              <a:rPr lang="en-US" altLang="en-US" sz="2000" kern="1200" dirty="0" smtClean="0">
                <a:solidFill>
                  <a:prstClr val="black"/>
                </a:solidFill>
                <a:latin typeface="HZ Interstate Regular"/>
                <a:cs typeface="Arial" pitchFamily="34" charset="0"/>
              </a:rPr>
              <a:t>Replaced 15 Passenger </a:t>
            </a:r>
            <a:r>
              <a:rPr lang="en-US" altLang="en-US" sz="2000" kern="1200" dirty="0">
                <a:solidFill>
                  <a:prstClr val="black"/>
                </a:solidFill>
                <a:latin typeface="HZ Interstate Regular"/>
                <a:cs typeface="Arial" pitchFamily="34" charset="0"/>
              </a:rPr>
              <a:t>V</a:t>
            </a:r>
            <a:r>
              <a:rPr lang="en-US" altLang="en-US" sz="2000" kern="1200" dirty="0" smtClean="0">
                <a:solidFill>
                  <a:prstClr val="black"/>
                </a:solidFill>
                <a:latin typeface="HZ Interstate Regular"/>
                <a:cs typeface="Arial" pitchFamily="34" charset="0"/>
              </a:rPr>
              <a:t>ans</a:t>
            </a:r>
          </a:p>
          <a:p>
            <a:pPr>
              <a:buClr>
                <a:schemeClr val="accent5"/>
              </a:buClr>
              <a:buFont typeface="Arial" pitchFamily="34" charset="0"/>
              <a:buChar char="•"/>
            </a:pPr>
            <a:r>
              <a:rPr lang="en-US" altLang="en-US" sz="2000" b="0" kern="1200" dirty="0" smtClean="0">
                <a:solidFill>
                  <a:prstClr val="black"/>
                </a:solidFill>
                <a:latin typeface="HZ Interstate Regular"/>
                <a:cs typeface="Arial" pitchFamily="34" charset="0"/>
              </a:rPr>
              <a:t>15 Passenger Comfort Bus</a:t>
            </a:r>
          </a:p>
          <a:p>
            <a:pPr>
              <a:buClr>
                <a:schemeClr val="accent5"/>
              </a:buClr>
              <a:buFont typeface="Arial" pitchFamily="34" charset="0"/>
              <a:buChar char="•"/>
            </a:pPr>
            <a:r>
              <a:rPr lang="en-US" altLang="en-US" sz="2000" b="0" kern="1200" dirty="0" smtClean="0">
                <a:solidFill>
                  <a:prstClr val="black"/>
                </a:solidFill>
                <a:latin typeface="HZ Interstate Regular"/>
                <a:cs typeface="Arial" pitchFamily="34" charset="0"/>
              </a:rPr>
              <a:t>25 Passenger Bus (CDL Required)</a:t>
            </a:r>
          </a:p>
          <a:p>
            <a:pPr>
              <a:buClr>
                <a:schemeClr val="accent5"/>
              </a:buClr>
              <a:buFont typeface="Arial" pitchFamily="34" charset="0"/>
              <a:buChar char="•"/>
            </a:pPr>
            <a:r>
              <a:rPr lang="en-US" altLang="en-US" sz="2000" b="0" kern="1200" dirty="0" smtClean="0">
                <a:solidFill>
                  <a:prstClr val="black"/>
                </a:solidFill>
                <a:latin typeface="HZ Interstate Regular"/>
                <a:cs typeface="Arial" pitchFamily="34" charset="0"/>
              </a:rPr>
              <a:t>33 Passenger Bus (CDL Required)</a:t>
            </a:r>
          </a:p>
          <a:p>
            <a:pPr>
              <a:buClr>
                <a:schemeClr val="accent5"/>
              </a:buClr>
              <a:buFont typeface="Arial" pitchFamily="34" charset="0"/>
              <a:buChar char="•"/>
            </a:pPr>
            <a:r>
              <a:rPr lang="en-US" altLang="en-US" sz="2000" b="0" kern="1200" dirty="0" smtClean="0">
                <a:solidFill>
                  <a:prstClr val="black"/>
                </a:solidFill>
                <a:latin typeface="HZ Interstate Regular"/>
                <a:cs typeface="Arial" pitchFamily="34" charset="0"/>
              </a:rPr>
              <a:t>44 Passenger Bus (CDL Required)</a:t>
            </a:r>
            <a:endParaRPr lang="en-US" altLang="en-US" sz="2000" b="0" kern="1200" dirty="0">
              <a:solidFill>
                <a:prstClr val="black"/>
              </a:solidFill>
              <a:latin typeface="HZ Interstate Regular"/>
              <a:cs typeface="Arial" pitchFamily="34" charset="0"/>
            </a:endParaRPr>
          </a:p>
          <a:p>
            <a:pPr marL="0" indent="0">
              <a:buNone/>
            </a:pPr>
            <a:endParaRPr lang="en-US" dirty="0"/>
          </a:p>
        </p:txBody>
      </p:sp>
      <p:pic>
        <p:nvPicPr>
          <p:cNvPr id="5" name="Picture 4" descr="C:\Users\dwhite1\AppData\Local\Microsoft\Windows\Temporary Internet Files\Content.Outlook\JQH8N7PD\3647_001.jpg"/>
          <p:cNvPicPr/>
          <p:nvPr/>
        </p:nvPicPr>
        <p:blipFill rotWithShape="1">
          <a:blip r:embed="rId3" cstate="print">
            <a:extLst>
              <a:ext uri="{28A0092B-C50C-407E-A947-70E740481C1C}">
                <a14:useLocalDpi xmlns:a14="http://schemas.microsoft.com/office/drawing/2010/main" val="0"/>
              </a:ext>
            </a:extLst>
          </a:blip>
          <a:srcRect l="47426" t="6395" r="9616" b="9654"/>
          <a:stretch/>
        </p:blipFill>
        <p:spPr bwMode="auto">
          <a:xfrm>
            <a:off x="5030114" y="1528354"/>
            <a:ext cx="3817625" cy="46493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518109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59" y="681145"/>
            <a:ext cx="7944256" cy="914389"/>
          </a:xfrm>
        </p:spPr>
        <p:txBody>
          <a:bodyPr/>
          <a:lstStyle/>
          <a:p>
            <a:r>
              <a:rPr lang="en-US" dirty="0" smtClean="0"/>
              <a:t>15 Passenger Bus and Other Bus Types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62520167"/>
              </p:ext>
            </p:extLst>
          </p:nvPr>
        </p:nvGraphicFramePr>
        <p:xfrm>
          <a:off x="448965" y="1749245"/>
          <a:ext cx="5344674" cy="4158789"/>
        </p:xfrm>
        <a:graphic>
          <a:graphicData uri="http://schemas.openxmlformats.org/drawingml/2006/table">
            <a:tbl>
              <a:tblPr/>
              <a:tblGrid>
                <a:gridCol w="1744286"/>
                <a:gridCol w="1833738"/>
                <a:gridCol w="1766650"/>
              </a:tblGrid>
              <a:tr h="289141">
                <a:tc gridSpan="2">
                  <a:txBody>
                    <a:bodyPr/>
                    <a:lstStyle/>
                    <a:p>
                      <a:pPr algn="ctr" fontAlgn="b"/>
                      <a:r>
                        <a:rPr lang="en-US" sz="1700" b="1" i="0" u="none" strike="noStrike" dirty="0">
                          <a:solidFill>
                            <a:srgbClr val="000000"/>
                          </a:solidFill>
                          <a:latin typeface="Calibri"/>
                        </a:rPr>
                        <a:t>Bus Type/Capacity</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ctr" fontAlgn="b"/>
                      <a:r>
                        <a:rPr lang="en-US" sz="1700" b="1" i="0" u="none" strike="noStrike" dirty="0">
                          <a:solidFill>
                            <a:srgbClr val="000000"/>
                          </a:solidFill>
                          <a:latin typeface="Calibri"/>
                        </a:rPr>
                        <a:t>Daily Rate</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56245">
                <a:tc>
                  <a:txBody>
                    <a:bodyPr/>
                    <a:lstStyle/>
                    <a:p>
                      <a:pPr algn="l" fontAlgn="b"/>
                      <a:r>
                        <a:rPr lang="en-US" sz="1500" b="0"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l" fontAlgn="b"/>
                      <a:r>
                        <a:rPr lang="en-US" sz="1500" b="0" i="0" u="none" strike="noStrike" dirty="0">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l" fontAlgn="b"/>
                      <a:r>
                        <a:rPr lang="en-US" sz="1500" b="0"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r>
              <a:tr h="446698">
                <a:tc gridSpan="2">
                  <a:txBody>
                    <a:bodyPr/>
                    <a:lstStyle/>
                    <a:p>
                      <a:pPr algn="ctr" fontAlgn="b"/>
                      <a:r>
                        <a:rPr lang="en-US" sz="1500" b="1" i="0" u="none" strike="noStrike" dirty="0" smtClean="0">
                          <a:solidFill>
                            <a:srgbClr val="000000"/>
                          </a:solidFill>
                          <a:latin typeface="Calibri"/>
                        </a:rPr>
                        <a:t>*Multi </a:t>
                      </a:r>
                      <a:r>
                        <a:rPr lang="en-US" sz="1500" b="1" i="0" u="none" strike="noStrike" dirty="0">
                          <a:solidFill>
                            <a:srgbClr val="000000"/>
                          </a:solidFill>
                          <a:latin typeface="Calibri"/>
                        </a:rPr>
                        <a:t>Functional School Activity Bus</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hMerge="1">
                  <a:txBody>
                    <a:bodyPr/>
                    <a:lstStyle/>
                    <a:p>
                      <a:endParaRPr lang="en-US"/>
                    </a:p>
                  </a:txBody>
                  <a:tcPr/>
                </a:tc>
                <a:tc>
                  <a:txBody>
                    <a:bodyPr/>
                    <a:lstStyle/>
                    <a:p>
                      <a:pPr algn="ctr" fontAlgn="b"/>
                      <a:r>
                        <a:rPr lang="en-US" sz="1500" b="1" i="0" u="none" strike="noStrike" dirty="0">
                          <a:solidFill>
                            <a:srgbClr val="000000"/>
                          </a:solidFill>
                          <a:latin typeface="Calibri"/>
                        </a:rPr>
                        <a:t> $   159.00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a:txBody>
                    <a:bodyPr/>
                    <a:lstStyle/>
                    <a:p>
                      <a:pPr algn="ctr" fontAlgn="b"/>
                      <a:r>
                        <a:rPr lang="en-US" sz="1500" b="1"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ctr" fontAlgn="b"/>
                      <a:r>
                        <a:rPr lang="en-US" sz="1500" b="1" i="0" u="none" strike="noStrike" dirty="0">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n-US" sz="1500" b="1"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gridSpan="2">
                  <a:txBody>
                    <a:bodyPr/>
                    <a:lstStyle/>
                    <a:p>
                      <a:pPr algn="ctr" fontAlgn="b"/>
                      <a:r>
                        <a:rPr lang="en-US" sz="1500" b="1" i="0" u="none" strike="noStrike" dirty="0">
                          <a:solidFill>
                            <a:srgbClr val="000000"/>
                          </a:solidFill>
                          <a:latin typeface="Calibri"/>
                        </a:rPr>
                        <a:t>15 Passenger Comfort</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hMerge="1">
                  <a:txBody>
                    <a:bodyPr/>
                    <a:lstStyle/>
                    <a:p>
                      <a:endParaRPr lang="en-US"/>
                    </a:p>
                  </a:txBody>
                  <a:tcPr/>
                </a:tc>
                <a:tc>
                  <a:txBody>
                    <a:bodyPr/>
                    <a:lstStyle/>
                    <a:p>
                      <a:pPr algn="ctr" fontAlgn="b"/>
                      <a:r>
                        <a:rPr lang="en-US" sz="1500" b="1" i="0" u="none" strike="noStrike" dirty="0">
                          <a:solidFill>
                            <a:srgbClr val="000000"/>
                          </a:solidFill>
                          <a:latin typeface="Calibri"/>
                        </a:rPr>
                        <a:t> $   </a:t>
                      </a:r>
                      <a:r>
                        <a:rPr lang="en-US" sz="1500" b="1" i="0" u="none" strike="noStrike" dirty="0" smtClean="0">
                          <a:solidFill>
                            <a:srgbClr val="000000"/>
                          </a:solidFill>
                          <a:latin typeface="Calibri"/>
                        </a:rPr>
                        <a:t>200.00 </a:t>
                      </a:r>
                      <a:endParaRPr lang="en-US" sz="1500" b="1" i="0" u="none" strike="noStrike" dirty="0">
                        <a:solidFill>
                          <a:srgbClr val="000000"/>
                        </a:solidFill>
                        <a:latin typeface="Calibri"/>
                      </a:endParaRP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a:txBody>
                    <a:bodyPr/>
                    <a:lstStyle/>
                    <a:p>
                      <a:pPr algn="ctr" fontAlgn="b"/>
                      <a:r>
                        <a:rPr lang="en-US" sz="1500" b="1"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ctr" fontAlgn="b"/>
                      <a:r>
                        <a:rPr lang="en-US" sz="1500" b="1" i="0" u="none" strike="noStrike" dirty="0">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n-US" sz="1500" b="1"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gridSpan="2">
                  <a:txBody>
                    <a:bodyPr/>
                    <a:lstStyle/>
                    <a:p>
                      <a:pPr algn="ctr" fontAlgn="b"/>
                      <a:r>
                        <a:rPr lang="en-US" sz="1500" b="1" i="0" u="none" strike="noStrike" dirty="0">
                          <a:solidFill>
                            <a:srgbClr val="000000"/>
                          </a:solidFill>
                          <a:latin typeface="Calibri"/>
                        </a:rPr>
                        <a:t>25 Passenger</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hMerge="1">
                  <a:txBody>
                    <a:bodyPr/>
                    <a:lstStyle/>
                    <a:p>
                      <a:endParaRPr lang="en-US"/>
                    </a:p>
                  </a:txBody>
                  <a:tcPr/>
                </a:tc>
                <a:tc>
                  <a:txBody>
                    <a:bodyPr/>
                    <a:lstStyle/>
                    <a:p>
                      <a:pPr algn="ctr" fontAlgn="b"/>
                      <a:r>
                        <a:rPr lang="en-US" sz="1500" b="1" i="0" u="none" strike="noStrike" dirty="0">
                          <a:solidFill>
                            <a:srgbClr val="000000"/>
                          </a:solidFill>
                          <a:latin typeface="Calibri"/>
                        </a:rPr>
                        <a:t> $   303.88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a:txBody>
                    <a:bodyPr/>
                    <a:lstStyle/>
                    <a:p>
                      <a:pPr algn="ctr" fontAlgn="b"/>
                      <a:r>
                        <a:rPr lang="en-US" sz="1500" b="1"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ctr" fontAlgn="b"/>
                      <a:r>
                        <a:rPr lang="en-US" sz="1500" b="1" i="0" u="none" strike="noStrike" dirty="0">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n-US" sz="1500" b="1"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gridSpan="2">
                  <a:txBody>
                    <a:bodyPr/>
                    <a:lstStyle/>
                    <a:p>
                      <a:pPr algn="ctr" fontAlgn="b"/>
                      <a:r>
                        <a:rPr lang="en-US" sz="1500" b="1" i="0" u="none" strike="noStrike" dirty="0">
                          <a:solidFill>
                            <a:srgbClr val="000000"/>
                          </a:solidFill>
                          <a:latin typeface="Calibri"/>
                        </a:rPr>
                        <a:t>33 Passenger</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hMerge="1">
                  <a:txBody>
                    <a:bodyPr/>
                    <a:lstStyle/>
                    <a:p>
                      <a:endParaRPr lang="en-US"/>
                    </a:p>
                  </a:txBody>
                  <a:tcPr/>
                </a:tc>
                <a:tc>
                  <a:txBody>
                    <a:bodyPr/>
                    <a:lstStyle/>
                    <a:p>
                      <a:pPr algn="ctr" fontAlgn="b"/>
                      <a:r>
                        <a:rPr lang="en-US" sz="1500" b="1" i="0" u="none" strike="noStrike" dirty="0">
                          <a:solidFill>
                            <a:srgbClr val="000000"/>
                          </a:solidFill>
                          <a:latin typeface="Calibri"/>
                        </a:rPr>
                        <a:t> $   425.08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gridSpan="2">
                  <a:txBody>
                    <a:bodyPr/>
                    <a:lstStyle/>
                    <a:p>
                      <a:pPr algn="ctr" fontAlgn="b"/>
                      <a:r>
                        <a:rPr lang="en-US" sz="1500" b="1"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hMerge="1">
                  <a:txBody>
                    <a:bodyPr/>
                    <a:lstStyle/>
                    <a:p>
                      <a:endParaRPr lang="en-US"/>
                    </a:p>
                  </a:txBody>
                  <a:tcPr/>
                </a:tc>
                <a:tc>
                  <a:txBody>
                    <a:bodyPr/>
                    <a:lstStyle/>
                    <a:p>
                      <a:pPr algn="ctr" fontAlgn="b"/>
                      <a:r>
                        <a:rPr lang="en-US" sz="1500" b="1"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gridSpan="2">
                  <a:txBody>
                    <a:bodyPr/>
                    <a:lstStyle/>
                    <a:p>
                      <a:pPr algn="ctr" fontAlgn="b"/>
                      <a:r>
                        <a:rPr lang="en-US" sz="1500" b="1" i="0" u="none" strike="noStrike" dirty="0">
                          <a:solidFill>
                            <a:srgbClr val="000000"/>
                          </a:solidFill>
                          <a:latin typeface="Calibri"/>
                        </a:rPr>
                        <a:t>44 Passenger</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hMerge="1">
                  <a:txBody>
                    <a:bodyPr/>
                    <a:lstStyle/>
                    <a:p>
                      <a:endParaRPr lang="en-US"/>
                    </a:p>
                  </a:txBody>
                  <a:tcPr/>
                </a:tc>
                <a:tc>
                  <a:txBody>
                    <a:bodyPr/>
                    <a:lstStyle/>
                    <a:p>
                      <a:pPr algn="ctr" fontAlgn="b"/>
                      <a:r>
                        <a:rPr lang="en-US" sz="1500" b="1" i="0" u="none" strike="noStrike" dirty="0">
                          <a:solidFill>
                            <a:srgbClr val="000000"/>
                          </a:solidFill>
                          <a:latin typeface="Calibri"/>
                        </a:rPr>
                        <a:t> $   526.08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a:txBody>
                    <a:bodyPr/>
                    <a:lstStyle/>
                    <a:p>
                      <a:pPr algn="l" fontAlgn="b"/>
                      <a:r>
                        <a:rPr lang="en-US" sz="1500" b="0"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en-US" sz="1500" b="0" i="0" u="none" strike="noStrike" dirty="0">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500" b="0"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r>
              <a:tr h="174005">
                <a:tc>
                  <a:txBody>
                    <a:bodyPr/>
                    <a:lstStyle/>
                    <a:p>
                      <a:pPr algn="l" fontAlgn="b"/>
                      <a:r>
                        <a:rPr lang="en-US" sz="1000" b="0"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2D69A"/>
                    </a:solidFill>
                  </a:tcPr>
                </a:tc>
                <a:tc>
                  <a:txBody>
                    <a:bodyPr/>
                    <a:lstStyle/>
                    <a:p>
                      <a:pPr algn="l" fontAlgn="b"/>
                      <a:r>
                        <a:rPr lang="en-US" sz="1000" b="0" i="0" u="none" strike="noStrike" dirty="0">
                          <a:solidFill>
                            <a:srgbClr val="000000"/>
                          </a:solidFill>
                          <a:latin typeface="Calibri"/>
                        </a:rPr>
                        <a:t> </a:t>
                      </a:r>
                    </a:p>
                  </a:txBody>
                  <a:tcPr marL="8827" marR="8827" marT="8827" marB="0" anchor="b">
                    <a:lnL>
                      <a:noFill/>
                    </a:lnL>
                    <a:lnR>
                      <a:noFill/>
                    </a:lnR>
                    <a:lnT w="12700" cap="flat" cmpd="sng" algn="ctr">
                      <a:solidFill>
                        <a:srgbClr val="000000"/>
                      </a:solidFill>
                      <a:prstDash val="solid"/>
                      <a:round/>
                      <a:headEnd type="none" w="med" len="med"/>
                      <a:tailEnd type="none" w="med" len="med"/>
                    </a:lnT>
                    <a:lnB>
                      <a:noFill/>
                    </a:lnB>
                    <a:solidFill>
                      <a:srgbClr val="C2D69A"/>
                    </a:solidFill>
                  </a:tcPr>
                </a:tc>
                <a:tc>
                  <a:txBody>
                    <a:bodyPr/>
                    <a:lstStyle/>
                    <a:p>
                      <a:pPr algn="l" fontAlgn="b"/>
                      <a:r>
                        <a:rPr lang="en-US" sz="1000" b="0" i="0" u="none" strike="noStrike" dirty="0">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2D69A"/>
                    </a:solidFill>
                  </a:tcPr>
                </a:tc>
              </a:tr>
              <a:tr h="256245">
                <a:tc gridSpan="3">
                  <a:txBody>
                    <a:bodyPr/>
                    <a:lstStyle/>
                    <a:p>
                      <a:pPr algn="ctr" fontAlgn="b"/>
                      <a:r>
                        <a:rPr lang="en-US" sz="1500" b="1" i="0" u="none" strike="noStrike" dirty="0">
                          <a:solidFill>
                            <a:srgbClr val="000000"/>
                          </a:solidFill>
                          <a:latin typeface="Calibri"/>
                        </a:rPr>
                        <a:t>Vehicle Pick Up and Drop Off Fee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A"/>
                    </a:solidFill>
                  </a:tcPr>
                </a:tc>
                <a:tc hMerge="1">
                  <a:txBody>
                    <a:bodyPr/>
                    <a:lstStyle/>
                    <a:p>
                      <a:endParaRPr lang="en-US"/>
                    </a:p>
                  </a:txBody>
                  <a:tcPr/>
                </a:tc>
                <a:tc hMerge="1">
                  <a:txBody>
                    <a:bodyPr/>
                    <a:lstStyle/>
                    <a:p>
                      <a:endParaRPr lang="en-US"/>
                    </a:p>
                  </a:txBody>
                  <a:tcPr/>
                </a:tc>
              </a:tr>
              <a:tr h="174005">
                <a:tc>
                  <a:txBody>
                    <a:bodyPr/>
                    <a:lstStyle/>
                    <a:p>
                      <a:pPr algn="l" fontAlgn="b"/>
                      <a:r>
                        <a:rPr lang="en-US" sz="1000" b="0"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l" fontAlgn="b"/>
                      <a:r>
                        <a:rPr lang="en-US" sz="1000" b="0" i="0" u="none" strike="noStrike" dirty="0">
                          <a:solidFill>
                            <a:srgbClr val="000000"/>
                          </a:solidFill>
                          <a:latin typeface="Calibri"/>
                        </a:rPr>
                        <a:t> </a:t>
                      </a:r>
                    </a:p>
                  </a:txBody>
                  <a:tcPr marL="8827" marR="8827" marT="8827" marB="0" anchor="b">
                    <a:lnL>
                      <a:noFill/>
                    </a:lnL>
                    <a:lnR>
                      <a:noFill/>
                    </a:lnR>
                    <a:lnT>
                      <a:noFill/>
                    </a:lnT>
                    <a:lnB>
                      <a:noFill/>
                    </a:lnB>
                    <a:solidFill>
                      <a:srgbClr val="C2D69A"/>
                    </a:solidFill>
                  </a:tcPr>
                </a:tc>
                <a:tc>
                  <a:txBody>
                    <a:bodyPr/>
                    <a:lstStyle/>
                    <a:p>
                      <a:pPr algn="l" fontAlgn="b"/>
                      <a:r>
                        <a:rPr lang="en-US" sz="1000" b="0" i="0" u="none" strike="noStrike" dirty="0">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a:noFill/>
                    </a:lnT>
                    <a:lnB>
                      <a:noFill/>
                    </a:lnB>
                    <a:solidFill>
                      <a:srgbClr val="C2D69A"/>
                    </a:solidFill>
                  </a:tcPr>
                </a:tc>
              </a:tr>
              <a:tr h="256245">
                <a:tc gridSpan="3">
                  <a:txBody>
                    <a:bodyPr/>
                    <a:lstStyle/>
                    <a:p>
                      <a:pPr algn="ctr" fontAlgn="b"/>
                      <a:r>
                        <a:rPr lang="en-US" sz="1500" b="1" i="0" u="none" strike="noStrike" dirty="0">
                          <a:solidFill>
                            <a:srgbClr val="000000"/>
                          </a:solidFill>
                          <a:latin typeface="Calibri"/>
                        </a:rPr>
                        <a:t>$50.00 Plus Mileage</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n-US"/>
                    </a:p>
                  </a:txBody>
                  <a:tcPr/>
                </a:tc>
                <a:tc hMerge="1">
                  <a:txBody>
                    <a:bodyPr/>
                    <a:lstStyle/>
                    <a:p>
                      <a:endParaRPr lang="en-US"/>
                    </a:p>
                  </a:txBody>
                  <a:tcPr/>
                </a:tc>
              </a:tr>
            </a:tbl>
          </a:graphicData>
        </a:graphic>
      </p:graphicFrame>
      <p:sp>
        <p:nvSpPr>
          <p:cNvPr id="4" name="TextBox 3"/>
          <p:cNvSpPr txBox="1"/>
          <p:nvPr/>
        </p:nvSpPr>
        <p:spPr>
          <a:xfrm>
            <a:off x="6404460" y="2138444"/>
            <a:ext cx="2137870"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tx1"/>
                </a:solidFill>
              </a:rPr>
              <a:t>Special Notes</a:t>
            </a:r>
          </a:p>
          <a:p>
            <a:endParaRPr lang="en-US" sz="1400" dirty="0">
              <a:solidFill>
                <a:schemeClr val="tx1"/>
              </a:solidFill>
            </a:endParaRPr>
          </a:p>
          <a:p>
            <a:r>
              <a:rPr lang="en-US" sz="1400" dirty="0" smtClean="0">
                <a:solidFill>
                  <a:schemeClr val="tx1"/>
                </a:solidFill>
              </a:rPr>
              <a:t>A CDL</a:t>
            </a:r>
            <a:r>
              <a:rPr lang="en-US" sz="1400" b="0" dirty="0" smtClean="0">
                <a:solidFill>
                  <a:schemeClr val="tx1"/>
                </a:solidFill>
              </a:rPr>
              <a:t> </a:t>
            </a:r>
            <a:r>
              <a:rPr lang="en-US" sz="1400" dirty="0">
                <a:solidFill>
                  <a:schemeClr val="tx1"/>
                </a:solidFill>
              </a:rPr>
              <a:t>is not required to drive a 15 +1 MFSAB, </a:t>
            </a:r>
            <a:r>
              <a:rPr lang="en-US" sz="1400" dirty="0" smtClean="0">
                <a:solidFill>
                  <a:schemeClr val="tx1"/>
                </a:solidFill>
              </a:rPr>
              <a:t>unless transporting school children.  </a:t>
            </a:r>
          </a:p>
          <a:p>
            <a:endParaRPr lang="en-US" sz="1400" dirty="0" smtClean="0">
              <a:solidFill>
                <a:schemeClr val="tx1"/>
              </a:solidFill>
            </a:endParaRPr>
          </a:p>
          <a:p>
            <a:pPr lvl="0"/>
            <a:r>
              <a:rPr lang="en-US" sz="1400" dirty="0" smtClean="0">
                <a:solidFill>
                  <a:schemeClr val="tx1"/>
                </a:solidFill>
              </a:rPr>
              <a:t>Drivers transporting Georgia public school students must </a:t>
            </a:r>
            <a:r>
              <a:rPr lang="en-US" sz="1400" dirty="0">
                <a:solidFill>
                  <a:schemeClr val="tx1"/>
                </a:solidFill>
              </a:rPr>
              <a:t>meet all training and other Georgia school bus driver requirements.</a:t>
            </a:r>
          </a:p>
          <a:p>
            <a:r>
              <a:rPr lang="en-US" sz="1200" dirty="0">
                <a:solidFill>
                  <a:schemeClr val="tx1"/>
                </a:solidFill>
              </a:rPr>
              <a:t> </a:t>
            </a:r>
            <a:r>
              <a:rPr lang="en-US" sz="1200" dirty="0" smtClean="0">
                <a:solidFill>
                  <a:schemeClr val="tx1"/>
                </a:solidFill>
              </a:rPr>
              <a:t>  </a:t>
            </a:r>
          </a:p>
          <a:p>
            <a:endParaRPr lang="en-US" sz="1200" dirty="0">
              <a:solidFill>
                <a:schemeClr val="tx1"/>
              </a:solidFill>
            </a:endParaRPr>
          </a:p>
        </p:txBody>
      </p:sp>
      <p:sp>
        <p:nvSpPr>
          <p:cNvPr id="5" name="TextBox 4"/>
          <p:cNvSpPr txBox="1"/>
          <p:nvPr/>
        </p:nvSpPr>
        <p:spPr>
          <a:xfrm>
            <a:off x="613317" y="6008201"/>
            <a:ext cx="4208203" cy="307777"/>
          </a:xfrm>
          <a:prstGeom prst="rect">
            <a:avLst/>
          </a:prstGeom>
          <a:noFill/>
        </p:spPr>
        <p:txBody>
          <a:bodyPr wrap="none" rtlCol="0">
            <a:spAutoFit/>
          </a:bodyPr>
          <a:lstStyle/>
          <a:p>
            <a:r>
              <a:rPr lang="en-US" sz="1400" i="1" dirty="0" smtClean="0">
                <a:solidFill>
                  <a:schemeClr val="tx1"/>
                </a:solidFill>
              </a:rPr>
              <a:t>* Only bus certified to transport school children</a:t>
            </a:r>
            <a:endParaRPr lang="en-US" sz="1400" i="1" dirty="0">
              <a:solidFill>
                <a:schemeClr val="tx1"/>
              </a:solidFill>
            </a:endParaRPr>
          </a:p>
        </p:txBody>
      </p:sp>
    </p:spTree>
    <p:extLst>
      <p:ext uri="{BB962C8B-B14F-4D97-AF65-F5344CB8AC3E}">
        <p14:creationId xmlns:p14="http://schemas.microsoft.com/office/powerpoint/2010/main" val="40716707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3"/>
          <p:cNvSpPr>
            <a:spLocks noGrp="1"/>
          </p:cNvSpPr>
          <p:nvPr>
            <p:ph type="title"/>
          </p:nvPr>
        </p:nvSpPr>
        <p:spPr/>
        <p:txBody>
          <a:bodyPr>
            <a:normAutofit fontScale="90000"/>
          </a:bodyPr>
          <a:lstStyle/>
          <a:p>
            <a:r>
              <a:rPr lang="en-US" sz="3600" dirty="0"/>
              <a:t>Your Presenter </a:t>
            </a:r>
            <a:r>
              <a:rPr lang="en-US" dirty="0" smtClean="0"/>
              <a:t/>
            </a:r>
            <a:br>
              <a:rPr lang="en-US" dirty="0" smtClean="0"/>
            </a:br>
            <a:r>
              <a:rPr lang="en-US" sz="2000" b="0" i="1" dirty="0" smtClean="0">
                <a:latin typeface="Times New Roman" pitchFamily="18" charset="0"/>
                <a:cs typeface="Times New Roman" pitchFamily="18" charset="0"/>
              </a:rPr>
              <a:t>State Purchasing Division – Contracting Officer</a:t>
            </a:r>
            <a:endParaRPr lang="en-US" dirty="0" smtClean="0"/>
          </a:p>
        </p:txBody>
      </p:sp>
      <p:sp>
        <p:nvSpPr>
          <p:cNvPr id="8196" name="Text Placeholder 6"/>
          <p:cNvSpPr>
            <a:spLocks noGrp="1"/>
          </p:cNvSpPr>
          <p:nvPr>
            <p:ph type="body" sz="half" idx="2"/>
          </p:nvPr>
        </p:nvSpPr>
        <p:spPr>
          <a:xfrm>
            <a:off x="4530724" y="1538287"/>
            <a:ext cx="4317016" cy="4792107"/>
          </a:xfrm>
        </p:spPr>
        <p:txBody>
          <a:bodyPr/>
          <a:lstStyle/>
          <a:p>
            <a:pPr>
              <a:buFontTx/>
              <a:buNone/>
            </a:pPr>
            <a:r>
              <a:rPr lang="en-US" dirty="0" smtClean="0">
                <a:solidFill>
                  <a:srgbClr val="7DBA00"/>
                </a:solidFill>
              </a:rPr>
              <a:t>Willie Moon</a:t>
            </a:r>
            <a:endParaRPr lang="en-US" sz="1800" dirty="0" smtClean="0">
              <a:solidFill>
                <a:srgbClr val="7DBA00"/>
              </a:solidFill>
            </a:endParaRPr>
          </a:p>
          <a:p>
            <a:pPr>
              <a:buFontTx/>
              <a:buNone/>
            </a:pPr>
            <a:r>
              <a:rPr lang="en-US" sz="1800" b="0" i="1" dirty="0" smtClean="0">
                <a:solidFill>
                  <a:srgbClr val="F56600"/>
                </a:solidFill>
                <a:latin typeface="Times New Roman" pitchFamily="18" charset="0"/>
                <a:cs typeface="Times New Roman" pitchFamily="18" charset="0"/>
              </a:rPr>
              <a:t>Associate Category Manager</a:t>
            </a:r>
          </a:p>
          <a:p>
            <a:pPr>
              <a:buFontTx/>
              <a:buNone/>
            </a:pPr>
            <a:endParaRPr lang="en-US" sz="1000" b="0" dirty="0" smtClean="0"/>
          </a:p>
          <a:p>
            <a:pPr>
              <a:buFontTx/>
              <a:buNone/>
            </a:pPr>
            <a:r>
              <a:rPr lang="en-US" sz="1800" b="0" dirty="0" smtClean="0">
                <a:solidFill>
                  <a:srgbClr val="CF035C"/>
                </a:solidFill>
              </a:rPr>
              <a:t>Experience</a:t>
            </a:r>
          </a:p>
          <a:p>
            <a:pPr>
              <a:buFontTx/>
              <a:buNone/>
            </a:pPr>
            <a:r>
              <a:rPr lang="en-US" sz="1600" b="0" i="1" dirty="0" smtClean="0">
                <a:latin typeface="Times New Roman" pitchFamily="18" charset="0"/>
                <a:cs typeface="Times New Roman" pitchFamily="18" charset="0"/>
              </a:rPr>
              <a:t>Background - 20 years in Procurement</a:t>
            </a:r>
          </a:p>
          <a:p>
            <a:pPr>
              <a:buFontTx/>
              <a:buNone/>
            </a:pPr>
            <a:r>
              <a:rPr lang="en-US" sz="1600" b="0" i="1" dirty="0" smtClean="0">
                <a:latin typeface="Times New Roman" pitchFamily="18" charset="0"/>
                <a:cs typeface="Times New Roman" pitchFamily="18" charset="0"/>
              </a:rPr>
              <a:t>Joined DOAS in June 2007</a:t>
            </a:r>
          </a:p>
          <a:p>
            <a:pPr>
              <a:buFontTx/>
              <a:buNone/>
            </a:pPr>
            <a:endParaRPr lang="en-US" sz="1000" b="0" dirty="0" smtClean="0"/>
          </a:p>
          <a:p>
            <a:pPr>
              <a:buFontTx/>
              <a:buNone/>
            </a:pPr>
            <a:r>
              <a:rPr lang="en-US" sz="1800" b="0" dirty="0" smtClean="0">
                <a:solidFill>
                  <a:srgbClr val="CF035C"/>
                </a:solidFill>
              </a:rPr>
              <a:t>Certifications</a:t>
            </a:r>
          </a:p>
          <a:p>
            <a:pPr>
              <a:buFontTx/>
              <a:buNone/>
            </a:pPr>
            <a:r>
              <a:rPr lang="en-US" sz="1600" b="0" i="1" dirty="0" smtClean="0">
                <a:latin typeface="Times New Roman" pitchFamily="18" charset="0"/>
                <a:cs typeface="Times New Roman" pitchFamily="18" charset="0"/>
              </a:rPr>
              <a:t>Certified Professional Public Buyer (CPPB)</a:t>
            </a:r>
          </a:p>
          <a:p>
            <a:pPr>
              <a:buFontTx/>
              <a:buNone/>
            </a:pPr>
            <a:r>
              <a:rPr lang="en-US" sz="1600" b="0" i="1" dirty="0" smtClean="0">
                <a:latin typeface="Times New Roman" pitchFamily="18" charset="0"/>
                <a:cs typeface="Times New Roman" pitchFamily="18" charset="0"/>
              </a:rPr>
              <a:t>Georgia Certified Purchasing Associate (GCPA)</a:t>
            </a:r>
          </a:p>
          <a:p>
            <a:pPr>
              <a:buFontTx/>
              <a:buNone/>
            </a:pPr>
            <a:endParaRPr lang="en-US" sz="1000" b="0" i="1" dirty="0" smtClean="0">
              <a:latin typeface="Times New Roman" pitchFamily="18" charset="0"/>
              <a:cs typeface="Times New Roman" pitchFamily="18" charset="0"/>
            </a:endParaRPr>
          </a:p>
          <a:p>
            <a:pPr>
              <a:buFontTx/>
              <a:buNone/>
            </a:pPr>
            <a:r>
              <a:rPr lang="en-US" sz="1800" b="0" dirty="0" smtClean="0">
                <a:solidFill>
                  <a:srgbClr val="CF035C"/>
                </a:solidFill>
              </a:rPr>
              <a:t>Contract Information</a:t>
            </a:r>
          </a:p>
          <a:p>
            <a:pPr>
              <a:buFontTx/>
              <a:buNone/>
            </a:pPr>
            <a:r>
              <a:rPr lang="en-US" sz="1600" b="0" i="1" dirty="0" smtClean="0">
                <a:latin typeface="Times New Roman" pitchFamily="18" charset="0"/>
                <a:cs typeface="Times New Roman" pitchFamily="18" charset="0"/>
              </a:rPr>
              <a:t>Willie.moon@doas.ga.gov</a:t>
            </a:r>
          </a:p>
          <a:p>
            <a:pPr>
              <a:buFontTx/>
              <a:buNone/>
            </a:pPr>
            <a:r>
              <a:rPr lang="en-US" sz="1600" b="0" i="1" dirty="0" smtClean="0">
                <a:latin typeface="Times New Roman" pitchFamily="18" charset="0"/>
                <a:cs typeface="Times New Roman" pitchFamily="18" charset="0"/>
              </a:rPr>
              <a:t>404-656-0931</a:t>
            </a:r>
          </a:p>
          <a:p>
            <a:pPr>
              <a:buFontTx/>
              <a:buNone/>
            </a:pPr>
            <a:endParaRPr lang="en-US" sz="1600" b="0" i="1" dirty="0" smtClean="0">
              <a:latin typeface="Times New Roman" pitchFamily="18" charset="0"/>
              <a:cs typeface="Times New Roman" pitchFamily="18" charset="0"/>
            </a:endParaRPr>
          </a:p>
          <a:p>
            <a:pPr>
              <a:buFontTx/>
              <a:buNone/>
            </a:pPr>
            <a:endParaRPr lang="en-US" sz="1800" b="0" dirty="0" smtClean="0"/>
          </a:p>
        </p:txBody>
      </p:sp>
      <p:sp>
        <p:nvSpPr>
          <p:cNvPr id="4" name="Content Placeholder 7"/>
          <p:cNvSpPr txBox="1">
            <a:spLocks/>
          </p:cNvSpPr>
          <p:nvPr/>
        </p:nvSpPr>
        <p:spPr bwMode="auto">
          <a:xfrm>
            <a:off x="3044950" y="1701800"/>
            <a:ext cx="4575175" cy="5156200"/>
          </a:xfrm>
          <a:prstGeom prst="rect">
            <a:avLst/>
          </a:prstGeom>
          <a:noFill/>
          <a:ln w="9525">
            <a:noFill/>
            <a:miter lim="800000"/>
            <a:headEnd/>
            <a:tailEnd/>
          </a:ln>
        </p:spPr>
        <p:txBody>
          <a:bodyPr/>
          <a:lstStyle/>
          <a:p>
            <a:pPr marL="342900" indent="-342900" eaLnBrk="0" hangingPunct="0">
              <a:spcBef>
                <a:spcPts val="150"/>
              </a:spcBef>
              <a:spcAft>
                <a:spcPts val="100"/>
              </a:spcAft>
              <a:buClr>
                <a:srgbClr val="FF9933"/>
              </a:buClr>
              <a:buFontTx/>
              <a:buChar char="•"/>
              <a:defRPr/>
            </a:pPr>
            <a:endParaRPr lang="en-US" sz="1600" kern="0" dirty="0">
              <a:solidFill>
                <a:srgbClr val="796D6B"/>
              </a:solidFill>
              <a:latin typeface="+mn-lt"/>
            </a:endParaRPr>
          </a:p>
        </p:txBody>
      </p:sp>
      <p:pic>
        <p:nvPicPr>
          <p:cNvPr id="7" name="Picture 6" descr="willie.jpg"/>
          <p:cNvPicPr>
            <a:picLocks noChangeAspect="1"/>
          </p:cNvPicPr>
          <p:nvPr/>
        </p:nvPicPr>
        <p:blipFill>
          <a:blip r:embed="rId3" cstate="print"/>
          <a:stretch>
            <a:fillRect/>
          </a:stretch>
        </p:blipFill>
        <p:spPr>
          <a:xfrm>
            <a:off x="1862422" y="2142030"/>
            <a:ext cx="1527050" cy="2137870"/>
          </a:xfrm>
          <a:prstGeom prst="rect">
            <a:avLst/>
          </a:prstGeom>
        </p:spPr>
      </p:pic>
    </p:spTree>
    <p:extLst>
      <p:ext uri="{BB962C8B-B14F-4D97-AF65-F5344CB8AC3E}">
        <p14:creationId xmlns:p14="http://schemas.microsoft.com/office/powerpoint/2010/main" val="397262239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39700" y="681038"/>
            <a:ext cx="7697788" cy="914400"/>
          </a:xfrm>
        </p:spPr>
        <p:txBody>
          <a:bodyPr/>
          <a:lstStyle/>
          <a:p>
            <a:r>
              <a:rPr lang="en-US" dirty="0" smtClean="0"/>
              <a:t>Where to Find this Statewide Contract</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pic>
        <p:nvPicPr>
          <p:cNvPr id="7" name="Picture 6" descr="screen.jpg"/>
          <p:cNvPicPr>
            <a:picLocks noChangeAspect="1"/>
          </p:cNvPicPr>
          <p:nvPr/>
        </p:nvPicPr>
        <p:blipFill>
          <a:blip r:embed="rId3" cstate="print"/>
          <a:stretch>
            <a:fillRect/>
          </a:stretch>
        </p:blipFill>
        <p:spPr>
          <a:xfrm>
            <a:off x="973138" y="1625600"/>
            <a:ext cx="7197725" cy="3922713"/>
          </a:xfrm>
          <a:prstGeom prst="rect">
            <a:avLst/>
          </a:prstGeom>
          <a:ln>
            <a:solidFill>
              <a:schemeClr val="tx1"/>
            </a:solidFill>
          </a:ln>
          <a:effectLst>
            <a:outerShdw blurRad="50800" dist="38100" dir="2700000" algn="tl" rotWithShape="0">
              <a:prstClr val="black">
                <a:alpha val="40000"/>
              </a:prstClr>
            </a:outerShdw>
          </a:effectLst>
        </p:spPr>
      </p:pic>
      <p:sp>
        <p:nvSpPr>
          <p:cNvPr id="13316" name="TextBox 3"/>
          <p:cNvSpPr txBox="1">
            <a:spLocks noChangeArrowheads="1"/>
          </p:cNvSpPr>
          <p:nvPr/>
        </p:nvSpPr>
        <p:spPr bwMode="auto">
          <a:xfrm>
            <a:off x="893763" y="5673725"/>
            <a:ext cx="7335837" cy="368300"/>
          </a:xfrm>
          <a:prstGeom prst="rect">
            <a:avLst/>
          </a:prstGeom>
          <a:noFill/>
          <a:ln w="9525">
            <a:noFill/>
            <a:miter lim="800000"/>
            <a:headEnd/>
            <a:tailEnd/>
          </a:ln>
        </p:spPr>
        <p:txBody>
          <a:bodyPr>
            <a:spAutoFit/>
          </a:bodyPr>
          <a:lstStyle/>
          <a:p>
            <a:r>
              <a:rPr lang="en-US" sz="1800" dirty="0">
                <a:solidFill>
                  <a:schemeClr val="tx1"/>
                </a:solidFill>
              </a:rPr>
              <a:t>1.  Visit the DOAS website at </a:t>
            </a:r>
            <a:r>
              <a:rPr lang="en-US" sz="1800" dirty="0" smtClean="0">
                <a:solidFill>
                  <a:srgbClr val="F56600"/>
                </a:solidFill>
                <a:hlinkClick r:id="rId4"/>
              </a:rPr>
              <a:t>www.doas.ga.gov</a:t>
            </a:r>
            <a:r>
              <a:rPr lang="en-US" sz="1800" dirty="0" smtClean="0">
                <a:solidFill>
                  <a:schemeClr val="tx1"/>
                </a:solidFill>
              </a:rPr>
              <a:t>. </a:t>
            </a:r>
            <a:endParaRPr lang="en-US" sz="1800" dirty="0">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2.jpg"/>
          <p:cNvPicPr>
            <a:picLocks noChangeAspect="1"/>
          </p:cNvPicPr>
          <p:nvPr/>
        </p:nvPicPr>
        <p:blipFill>
          <a:blip r:embed="rId3" cstate="print"/>
          <a:stretch>
            <a:fillRect/>
          </a:stretch>
        </p:blipFill>
        <p:spPr>
          <a:xfrm>
            <a:off x="977900" y="1633538"/>
            <a:ext cx="7188200" cy="3925887"/>
          </a:xfrm>
          <a:prstGeom prst="rect">
            <a:avLst/>
          </a:prstGeom>
          <a:ln>
            <a:solidFill>
              <a:schemeClr val="tx1"/>
            </a:solidFill>
          </a:ln>
          <a:effectLst>
            <a:outerShdw blurRad="50800" dist="38100" dir="2700000" algn="tl" rotWithShape="0">
              <a:prstClr val="black">
                <a:alpha val="40000"/>
              </a:prstClr>
            </a:outerShdw>
          </a:effectLst>
        </p:spPr>
      </p:pic>
      <p:sp>
        <p:nvSpPr>
          <p:cNvPr id="14339" name="Title 3"/>
          <p:cNvSpPr>
            <a:spLocks noGrp="1"/>
          </p:cNvSpPr>
          <p:nvPr>
            <p:ph type="title"/>
          </p:nvPr>
        </p:nvSpPr>
        <p:spPr>
          <a:xfrm>
            <a:off x="139700" y="681038"/>
            <a:ext cx="7697788" cy="914400"/>
          </a:xfrm>
        </p:spPr>
        <p:txBody>
          <a:bodyPr/>
          <a:lstStyle/>
          <a:p>
            <a:r>
              <a:rPr lang="en-US" dirty="0" smtClean="0"/>
              <a:t>Where to Find this Statewide Contract</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sp>
        <p:nvSpPr>
          <p:cNvPr id="14340" name="TextBox 4"/>
          <p:cNvSpPr txBox="1">
            <a:spLocks noChangeArrowheads="1"/>
          </p:cNvSpPr>
          <p:nvPr/>
        </p:nvSpPr>
        <p:spPr bwMode="auto">
          <a:xfrm>
            <a:off x="893763" y="5673725"/>
            <a:ext cx="7335837" cy="646113"/>
          </a:xfrm>
          <a:prstGeom prst="rect">
            <a:avLst/>
          </a:prstGeom>
          <a:noFill/>
          <a:ln w="9525">
            <a:noFill/>
            <a:miter lim="800000"/>
            <a:headEnd/>
            <a:tailEnd/>
          </a:ln>
        </p:spPr>
        <p:txBody>
          <a:bodyPr>
            <a:spAutoFit/>
          </a:bodyPr>
          <a:lstStyle/>
          <a:p>
            <a:r>
              <a:rPr lang="en-US" sz="1800" dirty="0">
                <a:solidFill>
                  <a:schemeClr val="tx1"/>
                </a:solidFill>
              </a:rPr>
              <a:t>2. Hover over the </a:t>
            </a:r>
            <a:r>
              <a:rPr lang="en-US" sz="1800" dirty="0" smtClean="0">
                <a:solidFill>
                  <a:srgbClr val="F56600"/>
                </a:solidFill>
              </a:rPr>
              <a:t>State </a:t>
            </a:r>
            <a:r>
              <a:rPr lang="en-US" sz="1800" dirty="0">
                <a:solidFill>
                  <a:srgbClr val="F56600"/>
                </a:solidFill>
              </a:rPr>
              <a:t>and </a:t>
            </a:r>
            <a:r>
              <a:rPr lang="en-US" sz="1800" dirty="0" smtClean="0">
                <a:solidFill>
                  <a:srgbClr val="F56600"/>
                </a:solidFill>
              </a:rPr>
              <a:t>Local</a:t>
            </a:r>
            <a:r>
              <a:rPr lang="en-US" sz="1800" dirty="0" smtClean="0">
                <a:solidFill>
                  <a:schemeClr val="tx1"/>
                </a:solidFill>
              </a:rPr>
              <a:t> section of the screen.</a:t>
            </a:r>
            <a:endParaRPr lang="en-US" sz="1800" dirty="0">
              <a:solidFill>
                <a:schemeClr val="tx1"/>
              </a:solidFill>
            </a:endParaRPr>
          </a:p>
          <a:p>
            <a:r>
              <a:rPr lang="en-US" sz="1800" dirty="0">
                <a:solidFill>
                  <a:schemeClr val="tx1"/>
                </a:solidFill>
              </a:rPr>
              <a:t>3. Click on </a:t>
            </a:r>
            <a:r>
              <a:rPr lang="en-US" sz="1800" dirty="0" smtClean="0">
                <a:solidFill>
                  <a:srgbClr val="F56600"/>
                </a:solidFill>
              </a:rPr>
              <a:t>State Purchasing</a:t>
            </a:r>
            <a:r>
              <a:rPr lang="en-US" sz="1800" dirty="0">
                <a:solidFill>
                  <a:schemeClr val="tx1"/>
                </a:solidFill>
              </a:rPr>
              <a:t>.</a:t>
            </a:r>
          </a:p>
        </p:txBody>
      </p:sp>
      <p:sp>
        <p:nvSpPr>
          <p:cNvPr id="5" name="Rounded Rectangular Callout 4"/>
          <p:cNvSpPr/>
          <p:nvPr/>
        </p:nvSpPr>
        <p:spPr>
          <a:xfrm>
            <a:off x="3572860" y="1828800"/>
            <a:ext cx="1524000" cy="1295400"/>
          </a:xfrm>
          <a:prstGeom prst="wedgeRoundRectCallout">
            <a:avLst>
              <a:gd name="adj1" fmla="val -19898"/>
              <a:gd name="adj2" fmla="val 105351"/>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Hover over the State and Local section of the screen</a:t>
            </a:r>
            <a:endParaRPr lang="en-US" sz="1400" dirty="0">
              <a:solidFill>
                <a:srgbClr val="000000"/>
              </a:solidFill>
              <a:latin typeface="Arial" pitchFamily="34" charset="0"/>
              <a:cs typeface="Arial" pitchFamily="34" charset="0"/>
            </a:endParaRPr>
          </a:p>
        </p:txBody>
      </p:sp>
      <p:sp>
        <p:nvSpPr>
          <p:cNvPr id="6" name="Rectangle 5"/>
          <p:cNvSpPr/>
          <p:nvPr/>
        </p:nvSpPr>
        <p:spPr bwMode="auto">
          <a:xfrm>
            <a:off x="3781045" y="4039820"/>
            <a:ext cx="1554480" cy="36576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39700" y="681038"/>
            <a:ext cx="7697788" cy="914400"/>
          </a:xfrm>
        </p:spPr>
        <p:txBody>
          <a:bodyPr/>
          <a:lstStyle/>
          <a:p>
            <a:r>
              <a:rPr lang="en-US" dirty="0" smtClean="0"/>
              <a:t>Where to Find this Statewide Contract</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pic>
        <p:nvPicPr>
          <p:cNvPr id="6" name="Picture 5" descr="screen 3.jpg"/>
          <p:cNvPicPr>
            <a:picLocks noChangeAspect="1"/>
          </p:cNvPicPr>
          <p:nvPr/>
        </p:nvPicPr>
        <p:blipFill>
          <a:blip r:embed="rId2" cstate="print"/>
          <a:stretch>
            <a:fillRect/>
          </a:stretch>
        </p:blipFill>
        <p:spPr>
          <a:xfrm>
            <a:off x="217488" y="1711325"/>
            <a:ext cx="4992687" cy="4689475"/>
          </a:xfrm>
          <a:prstGeom prst="rect">
            <a:avLst/>
          </a:prstGeom>
          <a:ln>
            <a:solidFill>
              <a:schemeClr val="tx1"/>
            </a:solidFill>
          </a:ln>
          <a:effectLst>
            <a:outerShdw blurRad="50800" dist="38100" dir="2700000" algn="tl" rotWithShape="0">
              <a:prstClr val="black">
                <a:alpha val="40000"/>
              </a:prstClr>
            </a:outerShdw>
          </a:effectLst>
        </p:spPr>
      </p:pic>
      <p:sp>
        <p:nvSpPr>
          <p:cNvPr id="15364" name="Rectangle 7"/>
          <p:cNvSpPr>
            <a:spLocks noChangeArrowheads="1"/>
          </p:cNvSpPr>
          <p:nvPr/>
        </p:nvSpPr>
        <p:spPr bwMode="auto">
          <a:xfrm>
            <a:off x="2262188" y="4560888"/>
            <a:ext cx="1231900" cy="1312862"/>
          </a:xfrm>
          <a:prstGeom prst="rect">
            <a:avLst/>
          </a:prstGeom>
          <a:solidFill>
            <a:srgbClr val="796D6B">
              <a:alpha val="20000"/>
            </a:srgbClr>
          </a:solidFill>
          <a:ln w="38100" algn="ctr">
            <a:solidFill>
              <a:srgbClr val="CF035C"/>
            </a:solidFill>
            <a:round/>
            <a:headEnd/>
            <a:tailEnd/>
          </a:ln>
        </p:spPr>
        <p:txBody>
          <a:bodyPr wrap="none" anchor="ctr"/>
          <a:lstStyle/>
          <a:p>
            <a:pPr algn="ctr"/>
            <a:endParaRPr lang="en-US" dirty="0"/>
          </a:p>
        </p:txBody>
      </p:sp>
      <p:cxnSp>
        <p:nvCxnSpPr>
          <p:cNvPr id="15365" name="Straight Connector 9"/>
          <p:cNvCxnSpPr>
            <a:cxnSpLocks noChangeShapeType="1"/>
          </p:cNvCxnSpPr>
          <p:nvPr/>
        </p:nvCxnSpPr>
        <p:spPr bwMode="auto">
          <a:xfrm flipV="1">
            <a:off x="2262188" y="1600200"/>
            <a:ext cx="3822700" cy="2960688"/>
          </a:xfrm>
          <a:prstGeom prst="line">
            <a:avLst/>
          </a:prstGeom>
          <a:noFill/>
          <a:ln w="19050" algn="ctr">
            <a:solidFill>
              <a:srgbClr val="CF035C"/>
            </a:solidFill>
            <a:prstDash val="sysDot"/>
            <a:round/>
            <a:headEnd/>
            <a:tailEnd/>
          </a:ln>
        </p:spPr>
      </p:cxnSp>
      <p:cxnSp>
        <p:nvCxnSpPr>
          <p:cNvPr id="15366" name="Straight Connector 11"/>
          <p:cNvCxnSpPr>
            <a:cxnSpLocks noChangeShapeType="1"/>
          </p:cNvCxnSpPr>
          <p:nvPr/>
        </p:nvCxnSpPr>
        <p:spPr bwMode="auto">
          <a:xfrm flipV="1">
            <a:off x="3505200" y="1600200"/>
            <a:ext cx="4749800" cy="2960688"/>
          </a:xfrm>
          <a:prstGeom prst="line">
            <a:avLst/>
          </a:prstGeom>
          <a:noFill/>
          <a:ln w="19050" algn="ctr">
            <a:solidFill>
              <a:srgbClr val="CF035C"/>
            </a:solidFill>
            <a:prstDash val="sysDot"/>
            <a:round/>
            <a:headEnd/>
            <a:tailEnd/>
          </a:ln>
        </p:spPr>
      </p:cxnSp>
      <p:cxnSp>
        <p:nvCxnSpPr>
          <p:cNvPr id="15367" name="Straight Connector 13"/>
          <p:cNvCxnSpPr>
            <a:cxnSpLocks noChangeShapeType="1"/>
          </p:cNvCxnSpPr>
          <p:nvPr/>
        </p:nvCxnSpPr>
        <p:spPr bwMode="auto">
          <a:xfrm flipV="1">
            <a:off x="3481388" y="3867150"/>
            <a:ext cx="4772025" cy="2006600"/>
          </a:xfrm>
          <a:prstGeom prst="line">
            <a:avLst/>
          </a:prstGeom>
          <a:noFill/>
          <a:ln w="19050" algn="ctr">
            <a:solidFill>
              <a:srgbClr val="CF035C"/>
            </a:solidFill>
            <a:prstDash val="sysDot"/>
            <a:round/>
            <a:headEnd/>
            <a:tailEnd/>
          </a:ln>
        </p:spPr>
      </p:cxnSp>
      <p:pic>
        <p:nvPicPr>
          <p:cNvPr id="7" name="Picture 6" descr="direct links.jpg"/>
          <p:cNvPicPr>
            <a:picLocks noChangeAspect="1"/>
          </p:cNvPicPr>
          <p:nvPr/>
        </p:nvPicPr>
        <p:blipFill>
          <a:blip r:embed="rId3" cstate="print"/>
          <a:stretch>
            <a:fillRect/>
          </a:stretch>
        </p:blipFill>
        <p:spPr>
          <a:xfrm>
            <a:off x="6092825" y="1600200"/>
            <a:ext cx="2162175" cy="2266950"/>
          </a:xfrm>
          <a:prstGeom prst="rect">
            <a:avLst/>
          </a:prstGeom>
          <a:ln>
            <a:solidFill>
              <a:schemeClr val="tx1"/>
            </a:solidFill>
          </a:ln>
          <a:effectLst>
            <a:glow rad="101600">
              <a:srgbClr val="CF035C">
                <a:alpha val="60000"/>
              </a:srgbClr>
            </a:glow>
            <a:outerShdw blurRad="50800" dist="38100" dir="2700000" algn="tl" rotWithShape="0">
              <a:prstClr val="black">
                <a:alpha val="40000"/>
              </a:prstClr>
            </a:outerShdw>
          </a:effectLst>
        </p:spPr>
      </p:pic>
      <p:cxnSp>
        <p:nvCxnSpPr>
          <p:cNvPr id="15369" name="Straight Connector 15"/>
          <p:cNvCxnSpPr>
            <a:cxnSpLocks noChangeShapeType="1"/>
          </p:cNvCxnSpPr>
          <p:nvPr/>
        </p:nvCxnSpPr>
        <p:spPr bwMode="auto">
          <a:xfrm flipV="1">
            <a:off x="2286000" y="3867150"/>
            <a:ext cx="3833813" cy="1982788"/>
          </a:xfrm>
          <a:prstGeom prst="line">
            <a:avLst/>
          </a:prstGeom>
          <a:noFill/>
          <a:ln w="19050" algn="ctr">
            <a:solidFill>
              <a:srgbClr val="CF035C"/>
            </a:solidFill>
            <a:prstDash val="sysDot"/>
            <a:round/>
            <a:headEnd/>
            <a:tailEnd/>
          </a:ln>
        </p:spPr>
      </p:cxnSp>
      <p:sp>
        <p:nvSpPr>
          <p:cNvPr id="15371" name="TextBox 14"/>
          <p:cNvSpPr txBox="1">
            <a:spLocks noChangeArrowheads="1"/>
          </p:cNvSpPr>
          <p:nvPr/>
        </p:nvSpPr>
        <p:spPr bwMode="auto">
          <a:xfrm>
            <a:off x="5486400" y="5400675"/>
            <a:ext cx="3352800" cy="923925"/>
          </a:xfrm>
          <a:prstGeom prst="rect">
            <a:avLst/>
          </a:prstGeom>
          <a:noFill/>
          <a:ln w="9525">
            <a:noFill/>
            <a:miter lim="800000"/>
            <a:headEnd/>
            <a:tailEnd/>
          </a:ln>
        </p:spPr>
        <p:txBody>
          <a:bodyPr>
            <a:spAutoFit/>
          </a:bodyPr>
          <a:lstStyle/>
          <a:p>
            <a:r>
              <a:rPr lang="en-US" sz="1800" dirty="0">
                <a:solidFill>
                  <a:schemeClr val="tx1"/>
                </a:solidFill>
              </a:rPr>
              <a:t>4. In the </a:t>
            </a:r>
            <a:r>
              <a:rPr lang="en-US" sz="1800" dirty="0" smtClean="0">
                <a:solidFill>
                  <a:schemeClr val="tx1"/>
                </a:solidFill>
              </a:rPr>
              <a:t>Direct Links </a:t>
            </a:r>
            <a:r>
              <a:rPr lang="en-US" sz="1800" dirty="0">
                <a:solidFill>
                  <a:schemeClr val="tx1"/>
                </a:solidFill>
              </a:rPr>
              <a:t>section, click on </a:t>
            </a:r>
            <a:r>
              <a:rPr lang="en-US" sz="1800" dirty="0" smtClean="0">
                <a:solidFill>
                  <a:srgbClr val="F56600"/>
                </a:solidFill>
              </a:rPr>
              <a:t>Statewide Contracts.</a:t>
            </a:r>
            <a:endParaRPr lang="en-US" sz="1800" dirty="0">
              <a:solidFill>
                <a:schemeClr val="tx1"/>
              </a:solidFill>
            </a:endParaRPr>
          </a:p>
        </p:txBody>
      </p:sp>
      <p:sp>
        <p:nvSpPr>
          <p:cNvPr id="12" name="Rectangle 11"/>
          <p:cNvSpPr/>
          <p:nvPr/>
        </p:nvSpPr>
        <p:spPr bwMode="auto">
          <a:xfrm>
            <a:off x="6092825" y="3123590"/>
            <a:ext cx="1380570" cy="30541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charset="0"/>
            </a:endParaRPr>
          </a:p>
        </p:txBody>
      </p:sp>
      <p:sp>
        <p:nvSpPr>
          <p:cNvPr id="13" name="Rounded Rectangular Callout 12"/>
          <p:cNvSpPr/>
          <p:nvPr/>
        </p:nvSpPr>
        <p:spPr>
          <a:xfrm>
            <a:off x="7473395" y="4105275"/>
            <a:ext cx="1524000" cy="850775"/>
          </a:xfrm>
          <a:prstGeom prst="wedgeRoundRectCallout">
            <a:avLst>
              <a:gd name="adj1" fmla="val -53341"/>
              <a:gd name="adj2" fmla="val -140443"/>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Click on Statewide Contracts</a:t>
            </a:r>
            <a:endParaRPr lang="en-US" sz="1400"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4" cstate="print"/>
          <a:srcRect/>
          <a:stretch>
            <a:fillRect/>
          </a:stretch>
        </p:blipFill>
        <p:spPr bwMode="auto">
          <a:xfrm>
            <a:off x="66675" y="1138425"/>
            <a:ext cx="6337785" cy="5376863"/>
          </a:xfrm>
          <a:prstGeom prst="rect">
            <a:avLst/>
          </a:prstGeom>
          <a:noFill/>
          <a:ln w="9525">
            <a:noFill/>
            <a:miter lim="800000"/>
            <a:headEnd/>
            <a:tailEnd/>
          </a:ln>
        </p:spPr>
      </p:pic>
      <p:sp>
        <p:nvSpPr>
          <p:cNvPr id="6" name="Title 1"/>
          <p:cNvSpPr txBox="1">
            <a:spLocks/>
          </p:cNvSpPr>
          <p:nvPr/>
        </p:nvSpPr>
        <p:spPr bwMode="auto">
          <a:xfrm>
            <a:off x="304800" y="381000"/>
            <a:ext cx="8458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dirty="0">
                <a:solidFill>
                  <a:srgbClr val="F56600"/>
                </a:solidFill>
                <a:latin typeface="+mj-lt"/>
                <a:ea typeface="+mj-ea"/>
                <a:cs typeface="+mj-cs"/>
              </a:rPr>
              <a:t>SWC Index for Public</a:t>
            </a:r>
          </a:p>
        </p:txBody>
      </p:sp>
      <p:sp>
        <p:nvSpPr>
          <p:cNvPr id="7" name="Rectangle 6"/>
          <p:cNvSpPr/>
          <p:nvPr/>
        </p:nvSpPr>
        <p:spPr>
          <a:xfrm>
            <a:off x="448659" y="4572000"/>
            <a:ext cx="611125" cy="694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ular Callout 8"/>
          <p:cNvSpPr/>
          <p:nvPr/>
        </p:nvSpPr>
        <p:spPr>
          <a:xfrm>
            <a:off x="3350359" y="4636482"/>
            <a:ext cx="2290575" cy="809578"/>
          </a:xfrm>
          <a:prstGeom prst="wedgeRoundRectCallout">
            <a:avLst>
              <a:gd name="adj1" fmla="val -100616"/>
              <a:gd name="adj2" fmla="val -23245"/>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Use tgmguest</a:t>
            </a:r>
          </a:p>
          <a:p>
            <a:pPr algn="ctr"/>
            <a:r>
              <a:rPr lang="en-US" sz="1400" dirty="0" smtClean="0">
                <a:solidFill>
                  <a:srgbClr val="000000"/>
                </a:solidFill>
                <a:latin typeface="Arial" pitchFamily="34" charset="0"/>
                <a:cs typeface="Arial" pitchFamily="34" charset="0"/>
              </a:rPr>
              <a:t>as the User Name and the Password</a:t>
            </a:r>
            <a:endParaRPr lang="en-US" sz="1400" dirty="0">
              <a:solidFill>
                <a:srgbClr val="000000"/>
              </a:solidFill>
              <a:latin typeface="Arial" pitchFamily="34" charset="0"/>
              <a:cs typeface="Arial" pitchFamily="34" charset="0"/>
            </a:endParaRPr>
          </a:p>
        </p:txBody>
      </p:sp>
      <p:sp>
        <p:nvSpPr>
          <p:cNvPr id="8" name="TextBox 14"/>
          <p:cNvSpPr txBox="1">
            <a:spLocks noChangeArrowheads="1"/>
          </p:cNvSpPr>
          <p:nvPr/>
        </p:nvSpPr>
        <p:spPr bwMode="auto">
          <a:xfrm>
            <a:off x="6404460" y="1901950"/>
            <a:ext cx="2684385" cy="3139321"/>
          </a:xfrm>
          <a:prstGeom prst="rect">
            <a:avLst/>
          </a:prstGeom>
          <a:noFill/>
          <a:ln w="9525">
            <a:noFill/>
            <a:miter lim="800000"/>
            <a:headEnd/>
            <a:tailEnd/>
          </a:ln>
        </p:spPr>
        <p:txBody>
          <a:bodyPr wrap="square">
            <a:spAutoFit/>
          </a:bodyPr>
          <a:lstStyle/>
          <a:p>
            <a:pPr marL="225425" indent="-225425"/>
            <a:r>
              <a:rPr lang="en-US" sz="1800" dirty="0" smtClean="0">
                <a:solidFill>
                  <a:schemeClr val="tx1"/>
                </a:solidFill>
              </a:rPr>
              <a:t>5. To access contract information, c</a:t>
            </a:r>
            <a:r>
              <a:rPr lang="en-US" sz="1800" dirty="0" smtClean="0">
                <a:solidFill>
                  <a:schemeClr val="tx1">
                    <a:lumMod val="50000"/>
                  </a:schemeClr>
                </a:solidFill>
              </a:rPr>
              <a:t>lick on the </a:t>
            </a:r>
            <a:r>
              <a:rPr lang="en-US" sz="1800" dirty="0" smtClean="0">
                <a:solidFill>
                  <a:srgbClr val="F56600"/>
                </a:solidFill>
              </a:rPr>
              <a:t>Team Georgia Marketplace™ </a:t>
            </a:r>
            <a:r>
              <a:rPr lang="en-US" sz="1800" dirty="0" smtClean="0">
                <a:solidFill>
                  <a:schemeClr val="tx1">
                    <a:lumMod val="50000"/>
                  </a:schemeClr>
                </a:solidFill>
              </a:rPr>
              <a:t>icon to access the Login screen</a:t>
            </a:r>
            <a:r>
              <a:rPr lang="en-US" sz="1800" dirty="0" smtClean="0">
                <a:solidFill>
                  <a:schemeClr val="tx1"/>
                </a:solidFill>
              </a:rPr>
              <a:t>.  This User Name and Password is generic and only provides access to contract information.</a:t>
            </a:r>
            <a:endParaRPr lang="en-US" sz="1800" dirty="0" smtClean="0">
              <a:solidFill>
                <a:schemeClr val="tx1">
                  <a:lumMod val="50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print"/>
          <a:srcRect/>
          <a:stretch>
            <a:fillRect/>
          </a:stretch>
        </p:blipFill>
        <p:spPr bwMode="auto">
          <a:xfrm>
            <a:off x="1219200" y="2214459"/>
            <a:ext cx="6608763" cy="4176815"/>
          </a:xfrm>
          <a:prstGeom prst="rect">
            <a:avLst/>
          </a:prstGeom>
          <a:noFill/>
          <a:ln w="25400">
            <a:solidFill>
              <a:schemeClr val="bg2"/>
            </a:solidFill>
            <a:miter lim="800000"/>
            <a:headEnd/>
            <a:tailEnd/>
          </a:ln>
          <a:effectLst/>
        </p:spPr>
      </p:pic>
      <p:sp>
        <p:nvSpPr>
          <p:cNvPr id="5" name="Title 1"/>
          <p:cNvSpPr>
            <a:spLocks noGrp="1"/>
          </p:cNvSpPr>
          <p:nvPr>
            <p:ph type="title"/>
          </p:nvPr>
        </p:nvSpPr>
        <p:spPr>
          <a:xfrm>
            <a:off x="152400" y="609600"/>
            <a:ext cx="7729538" cy="838200"/>
          </a:xfrm>
        </p:spPr>
        <p:txBody>
          <a:bodyPr/>
          <a:lstStyle/>
          <a:p>
            <a:r>
              <a:rPr lang="en-US" dirty="0" smtClean="0"/>
              <a:t>Statewide Contracts Index</a:t>
            </a:r>
          </a:p>
        </p:txBody>
      </p:sp>
      <p:sp>
        <p:nvSpPr>
          <p:cNvPr id="6" name="Rounded Rectangular Callout 5"/>
          <p:cNvSpPr/>
          <p:nvPr/>
        </p:nvSpPr>
        <p:spPr>
          <a:xfrm>
            <a:off x="2434131" y="4267200"/>
            <a:ext cx="1528270" cy="1143000"/>
          </a:xfrm>
          <a:prstGeom prst="wedgeRoundRectCallout">
            <a:avLst>
              <a:gd name="adj1" fmla="val 127486"/>
              <a:gd name="adj2" fmla="val 20126"/>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Use tgmguest</a:t>
            </a:r>
          </a:p>
          <a:p>
            <a:pPr algn="ctr"/>
            <a:r>
              <a:rPr lang="en-US" sz="1400" dirty="0" smtClean="0">
                <a:solidFill>
                  <a:srgbClr val="000000"/>
                </a:solidFill>
                <a:latin typeface="Arial" pitchFamily="34" charset="0"/>
                <a:cs typeface="Arial" pitchFamily="34" charset="0"/>
              </a:rPr>
              <a:t>as the User Name and the Password</a:t>
            </a:r>
            <a:endParaRPr lang="en-US" sz="1400" dirty="0">
              <a:solidFill>
                <a:srgbClr val="000000"/>
              </a:solidFill>
              <a:latin typeface="Arial" pitchFamily="34" charset="0"/>
              <a:cs typeface="Arial" pitchFamily="34" charset="0"/>
            </a:endParaRPr>
          </a:p>
        </p:txBody>
      </p:sp>
      <p:sp>
        <p:nvSpPr>
          <p:cNvPr id="7" name="TextBox 14"/>
          <p:cNvSpPr txBox="1">
            <a:spLocks noChangeArrowheads="1"/>
          </p:cNvSpPr>
          <p:nvPr/>
        </p:nvSpPr>
        <p:spPr bwMode="auto">
          <a:xfrm>
            <a:off x="300835" y="1291130"/>
            <a:ext cx="7527128" cy="923330"/>
          </a:xfrm>
          <a:prstGeom prst="rect">
            <a:avLst/>
          </a:prstGeom>
          <a:noFill/>
          <a:ln w="9525">
            <a:noFill/>
            <a:miter lim="800000"/>
            <a:headEnd/>
            <a:tailEnd/>
          </a:ln>
        </p:spPr>
        <p:txBody>
          <a:bodyPr wrap="square">
            <a:spAutoFit/>
          </a:bodyPr>
          <a:lstStyle/>
          <a:p>
            <a:pPr marL="225425" indent="-225425"/>
            <a:r>
              <a:rPr lang="en-US" sz="1800" dirty="0" smtClean="0">
                <a:solidFill>
                  <a:schemeClr val="tx1"/>
                </a:solidFill>
              </a:rPr>
              <a:t>6. </a:t>
            </a:r>
            <a:r>
              <a:rPr lang="en-US" sz="1800" dirty="0" smtClean="0">
                <a:solidFill>
                  <a:schemeClr val="tx1">
                    <a:lumMod val="50000"/>
                  </a:schemeClr>
                </a:solidFill>
              </a:rPr>
              <a:t>When the Login screen displays, use </a:t>
            </a:r>
            <a:r>
              <a:rPr lang="en-US" sz="1800" dirty="0" smtClean="0">
                <a:solidFill>
                  <a:srgbClr val="F56600"/>
                </a:solidFill>
                <a:latin typeface="Arial" pitchFamily="34" charset="0"/>
                <a:cs typeface="Arial" pitchFamily="34" charset="0"/>
              </a:rPr>
              <a:t>tgmguest</a:t>
            </a:r>
            <a:r>
              <a:rPr lang="en-US" sz="1800" dirty="0" smtClean="0">
                <a:solidFill>
                  <a:srgbClr val="000000"/>
                </a:solidFill>
                <a:latin typeface="Arial" pitchFamily="34" charset="0"/>
                <a:cs typeface="Arial" pitchFamily="34" charset="0"/>
              </a:rPr>
              <a:t> as the User Name and the Password.  This generic ID and Password allows access to contract information only.</a:t>
            </a:r>
            <a:endParaRPr lang="en-US" sz="1800" dirty="0">
              <a:solidFill>
                <a:srgbClr val="000000"/>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4" cstate="print"/>
          <a:srcRect/>
          <a:stretch>
            <a:fillRect/>
          </a:stretch>
        </p:blipFill>
        <p:spPr bwMode="auto">
          <a:xfrm>
            <a:off x="66675" y="1138425"/>
            <a:ext cx="6337785" cy="5376863"/>
          </a:xfrm>
          <a:prstGeom prst="rect">
            <a:avLst/>
          </a:prstGeom>
          <a:noFill/>
          <a:ln w="9525">
            <a:noFill/>
            <a:miter lim="800000"/>
            <a:headEnd/>
            <a:tailEnd/>
          </a:ln>
        </p:spPr>
      </p:pic>
      <p:sp>
        <p:nvSpPr>
          <p:cNvPr id="2" name="Title 1"/>
          <p:cNvSpPr>
            <a:spLocks noGrp="1"/>
          </p:cNvSpPr>
          <p:nvPr>
            <p:ph type="title"/>
          </p:nvPr>
        </p:nvSpPr>
        <p:spPr>
          <a:xfrm>
            <a:off x="152400" y="609600"/>
            <a:ext cx="8077200" cy="838200"/>
          </a:xfrm>
        </p:spPr>
        <p:txBody>
          <a:bodyPr/>
          <a:lstStyle/>
          <a:p>
            <a:r>
              <a:rPr lang="en-US" dirty="0" smtClean="0"/>
              <a:t>SWC Index for Window Shoppers</a:t>
            </a:r>
            <a:endParaRPr lang="en-US" dirty="0"/>
          </a:p>
        </p:txBody>
      </p:sp>
      <p:sp>
        <p:nvSpPr>
          <p:cNvPr id="5" name="Rectangle 4"/>
          <p:cNvSpPr/>
          <p:nvPr/>
        </p:nvSpPr>
        <p:spPr>
          <a:xfrm>
            <a:off x="152399" y="5720794"/>
            <a:ext cx="5183125" cy="7944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14"/>
          <p:cNvSpPr txBox="1">
            <a:spLocks noChangeArrowheads="1"/>
          </p:cNvSpPr>
          <p:nvPr/>
        </p:nvSpPr>
        <p:spPr bwMode="auto">
          <a:xfrm>
            <a:off x="6404460" y="1901950"/>
            <a:ext cx="2627984" cy="3970318"/>
          </a:xfrm>
          <a:prstGeom prst="rect">
            <a:avLst/>
          </a:prstGeom>
          <a:noFill/>
          <a:ln w="9525">
            <a:noFill/>
            <a:miter lim="800000"/>
            <a:headEnd/>
            <a:tailEnd/>
          </a:ln>
        </p:spPr>
        <p:txBody>
          <a:bodyPr wrap="square">
            <a:spAutoFit/>
          </a:bodyPr>
          <a:lstStyle/>
          <a:p>
            <a:r>
              <a:rPr lang="en-US" sz="1800" dirty="0" smtClean="0">
                <a:solidFill>
                  <a:schemeClr val="tx1"/>
                </a:solidFill>
              </a:rPr>
              <a:t>You can also click on the </a:t>
            </a:r>
            <a:r>
              <a:rPr lang="en-US" sz="1800" dirty="0" smtClean="0">
                <a:solidFill>
                  <a:schemeClr val="tx1">
                    <a:lumMod val="50000"/>
                  </a:schemeClr>
                </a:solidFill>
              </a:rPr>
              <a:t>Team Georgia Marketplace™ icon to </a:t>
            </a:r>
            <a:r>
              <a:rPr lang="en-US" sz="1800" dirty="0" smtClean="0">
                <a:solidFill>
                  <a:schemeClr val="tx1"/>
                </a:solidFill>
              </a:rPr>
              <a:t>access the same Login screen, but enter your personal Window Shopper User Name and Password.  This allows you to access the Statewide Contract Index as well as to shop for items available from the Statewide Contracts. </a:t>
            </a:r>
            <a:endParaRPr lang="en-US" sz="1800" dirty="0" smtClean="0">
              <a:solidFill>
                <a:schemeClr val="tx1">
                  <a:lumMod val="50000"/>
                </a:schemeClr>
              </a:solidFill>
            </a:endParaRPr>
          </a:p>
        </p:txBody>
      </p:sp>
      <p:sp>
        <p:nvSpPr>
          <p:cNvPr id="8" name="Rectangle 7"/>
          <p:cNvSpPr/>
          <p:nvPr/>
        </p:nvSpPr>
        <p:spPr>
          <a:xfrm>
            <a:off x="448659" y="4572000"/>
            <a:ext cx="611125" cy="694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print"/>
          <a:srcRect/>
          <a:stretch>
            <a:fillRect/>
          </a:stretch>
        </p:blipFill>
        <p:spPr bwMode="auto">
          <a:xfrm>
            <a:off x="1219200" y="2299185"/>
            <a:ext cx="6608763" cy="4183915"/>
          </a:xfrm>
          <a:prstGeom prst="rect">
            <a:avLst/>
          </a:prstGeom>
          <a:noFill/>
          <a:ln w="25400">
            <a:solidFill>
              <a:schemeClr val="bg2"/>
            </a:solidFill>
            <a:miter lim="800000"/>
            <a:headEnd/>
            <a:tailEnd/>
          </a:ln>
          <a:effectLst/>
        </p:spPr>
      </p:pic>
      <p:sp>
        <p:nvSpPr>
          <p:cNvPr id="5" name="Title 1"/>
          <p:cNvSpPr>
            <a:spLocks noGrp="1"/>
          </p:cNvSpPr>
          <p:nvPr>
            <p:ph type="title"/>
          </p:nvPr>
        </p:nvSpPr>
        <p:spPr>
          <a:xfrm>
            <a:off x="152400" y="609600"/>
            <a:ext cx="7729538" cy="838200"/>
          </a:xfrm>
        </p:spPr>
        <p:txBody>
          <a:bodyPr/>
          <a:lstStyle/>
          <a:p>
            <a:r>
              <a:rPr lang="en-US" dirty="0" smtClean="0"/>
              <a:t>SWC for Window Shoppers</a:t>
            </a:r>
          </a:p>
        </p:txBody>
      </p:sp>
      <p:sp>
        <p:nvSpPr>
          <p:cNvPr id="6" name="Rounded Rectangular Callout 5"/>
          <p:cNvSpPr/>
          <p:nvPr/>
        </p:nvSpPr>
        <p:spPr>
          <a:xfrm>
            <a:off x="2434130" y="4654910"/>
            <a:ext cx="1528270" cy="1217370"/>
          </a:xfrm>
          <a:prstGeom prst="wedgeRoundRectCallout">
            <a:avLst>
              <a:gd name="adj1" fmla="val 130914"/>
              <a:gd name="adj2" fmla="val -4263"/>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Use your Window Shopper User Name and  Password</a:t>
            </a:r>
            <a:endParaRPr lang="en-US" sz="1400" dirty="0">
              <a:solidFill>
                <a:srgbClr val="000000"/>
              </a:solidFill>
              <a:latin typeface="Arial" pitchFamily="34" charset="0"/>
              <a:cs typeface="Arial" pitchFamily="34" charset="0"/>
            </a:endParaRPr>
          </a:p>
        </p:txBody>
      </p:sp>
      <p:sp>
        <p:nvSpPr>
          <p:cNvPr id="7" name="TextBox 14"/>
          <p:cNvSpPr txBox="1">
            <a:spLocks noChangeArrowheads="1"/>
          </p:cNvSpPr>
          <p:nvPr/>
        </p:nvSpPr>
        <p:spPr bwMode="auto">
          <a:xfrm>
            <a:off x="300835" y="1291130"/>
            <a:ext cx="8088790" cy="923330"/>
          </a:xfrm>
          <a:prstGeom prst="rect">
            <a:avLst/>
          </a:prstGeom>
          <a:noFill/>
          <a:ln w="9525">
            <a:noFill/>
            <a:miter lim="800000"/>
            <a:headEnd/>
            <a:tailEnd/>
          </a:ln>
        </p:spPr>
        <p:txBody>
          <a:bodyPr wrap="square">
            <a:spAutoFit/>
          </a:bodyPr>
          <a:lstStyle/>
          <a:p>
            <a:r>
              <a:rPr lang="en-US" sz="1800" dirty="0" smtClean="0">
                <a:solidFill>
                  <a:schemeClr val="tx1">
                    <a:lumMod val="50000"/>
                  </a:schemeClr>
                </a:solidFill>
              </a:rPr>
              <a:t>If you are a Window Shopper user, you can access the Statewide Contract Index by entering your personal </a:t>
            </a:r>
            <a:r>
              <a:rPr lang="en-US" sz="1800" dirty="0" smtClean="0">
                <a:solidFill>
                  <a:srgbClr val="000000"/>
                </a:solidFill>
                <a:latin typeface="Arial" pitchFamily="34" charset="0"/>
                <a:cs typeface="Arial" pitchFamily="34" charset="0"/>
              </a:rPr>
              <a:t>User Name and the Password once the Login </a:t>
            </a:r>
            <a:r>
              <a:rPr lang="en-US" sz="1800" dirty="0" smtClean="0">
                <a:solidFill>
                  <a:schemeClr val="tx1">
                    <a:lumMod val="50000"/>
                  </a:schemeClr>
                </a:solidFill>
              </a:rPr>
              <a:t>screen displays.  Then, click on the </a:t>
            </a:r>
            <a:r>
              <a:rPr lang="en-US" sz="1800" dirty="0" smtClean="0">
                <a:solidFill>
                  <a:srgbClr val="F56600"/>
                </a:solidFill>
              </a:rPr>
              <a:t>Contracts tab</a:t>
            </a:r>
            <a:r>
              <a:rPr lang="en-US" sz="1800" dirty="0" smtClean="0">
                <a:solidFill>
                  <a:schemeClr val="tx1">
                    <a:lumMod val="50000"/>
                  </a:schemeClr>
                </a:solidFill>
              </a:rPr>
              <a:t>.</a:t>
            </a:r>
            <a:endParaRPr lang="en-US" sz="1800" dirty="0">
              <a:solidFill>
                <a:srgbClr val="000000"/>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custDataLst>
              <p:tags r:id="rId2"/>
            </p:custDataLst>
          </p:nvPr>
        </p:nvPicPr>
        <p:blipFill>
          <a:blip r:embed="rId5" cstate="print"/>
          <a:srcRect/>
          <a:stretch>
            <a:fillRect/>
          </a:stretch>
        </p:blipFill>
        <p:spPr bwMode="auto">
          <a:xfrm>
            <a:off x="296260" y="1447800"/>
            <a:ext cx="6714140" cy="5139088"/>
          </a:xfrm>
          <a:prstGeom prst="rect">
            <a:avLst/>
          </a:prstGeom>
          <a:noFill/>
          <a:ln w="25400">
            <a:solidFill>
              <a:schemeClr val="bg2"/>
            </a:solidFill>
            <a:miter lim="800000"/>
            <a:headEnd/>
            <a:tailEnd/>
          </a:ln>
          <a:effectLst/>
        </p:spPr>
      </p:pic>
      <p:sp>
        <p:nvSpPr>
          <p:cNvPr id="9218" name="Title 1"/>
          <p:cNvSpPr>
            <a:spLocks noGrp="1"/>
          </p:cNvSpPr>
          <p:nvPr>
            <p:ph type="title"/>
          </p:nvPr>
        </p:nvSpPr>
        <p:spPr>
          <a:xfrm>
            <a:off x="152400" y="609600"/>
            <a:ext cx="8991600" cy="838200"/>
          </a:xfrm>
        </p:spPr>
        <p:txBody>
          <a:bodyPr/>
          <a:lstStyle/>
          <a:p>
            <a:r>
              <a:rPr lang="en-US" dirty="0" smtClean="0"/>
              <a:t>Team Georgia Marketplace Contracts</a:t>
            </a:r>
          </a:p>
        </p:txBody>
      </p:sp>
      <p:sp>
        <p:nvSpPr>
          <p:cNvPr id="6" name="Rectangle 5"/>
          <p:cNvSpPr/>
          <p:nvPr/>
        </p:nvSpPr>
        <p:spPr>
          <a:xfrm>
            <a:off x="5182820" y="1749245"/>
            <a:ext cx="1674875" cy="4550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14"/>
          <p:cNvSpPr txBox="1">
            <a:spLocks noChangeArrowheads="1"/>
          </p:cNvSpPr>
          <p:nvPr/>
        </p:nvSpPr>
        <p:spPr bwMode="auto">
          <a:xfrm>
            <a:off x="7123176" y="2207360"/>
            <a:ext cx="1990045" cy="3416320"/>
          </a:xfrm>
          <a:prstGeom prst="rect">
            <a:avLst/>
          </a:prstGeom>
          <a:noFill/>
          <a:ln w="9525">
            <a:noFill/>
            <a:miter lim="800000"/>
            <a:headEnd/>
            <a:tailEnd/>
          </a:ln>
        </p:spPr>
        <p:txBody>
          <a:bodyPr wrap="square">
            <a:spAutoFit/>
          </a:bodyPr>
          <a:lstStyle/>
          <a:p>
            <a:r>
              <a:rPr lang="en-US" sz="1800" dirty="0" smtClean="0">
                <a:solidFill>
                  <a:schemeClr val="tx1">
                    <a:lumMod val="50000"/>
                  </a:schemeClr>
                </a:solidFill>
              </a:rPr>
              <a:t>Once you access the system using the generic or your personal User Name and Password, click on the </a:t>
            </a:r>
            <a:r>
              <a:rPr lang="en-US" sz="1800" dirty="0" smtClean="0">
                <a:solidFill>
                  <a:srgbClr val="F56600"/>
                </a:solidFill>
              </a:rPr>
              <a:t>Contracts</a:t>
            </a:r>
            <a:r>
              <a:rPr lang="en-US" sz="1800" i="1" dirty="0" smtClean="0">
                <a:solidFill>
                  <a:schemeClr val="tx1">
                    <a:lumMod val="50000"/>
                  </a:schemeClr>
                </a:solidFill>
              </a:rPr>
              <a:t> </a:t>
            </a:r>
            <a:r>
              <a:rPr lang="en-US" sz="1800" dirty="0" smtClean="0">
                <a:solidFill>
                  <a:schemeClr val="tx1">
                    <a:lumMod val="50000"/>
                  </a:schemeClr>
                </a:solidFill>
              </a:rPr>
              <a:t>tab to access the Statewide Contracts.</a:t>
            </a:r>
            <a:endParaRPr lang="en-US" sz="1800" dirty="0">
              <a:solidFill>
                <a:schemeClr val="tx1">
                  <a:lumMod val="50000"/>
                </a:schemeClr>
              </a:solidFill>
            </a:endParaRPr>
          </a:p>
        </p:txBody>
      </p:sp>
      <p:sp>
        <p:nvSpPr>
          <p:cNvPr id="9" name="Rounded Rectangular Callout 8"/>
          <p:cNvSpPr/>
          <p:nvPr/>
        </p:nvSpPr>
        <p:spPr>
          <a:xfrm>
            <a:off x="3654550" y="2970885"/>
            <a:ext cx="1528270" cy="763525"/>
          </a:xfrm>
          <a:prstGeom prst="wedgeRoundRectCallout">
            <a:avLst>
              <a:gd name="adj1" fmla="val 87756"/>
              <a:gd name="adj2" fmla="val -164434"/>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Click on the Contracts tab</a:t>
            </a:r>
            <a:endParaRPr lang="en-US" sz="1400" dirty="0">
              <a:solidFill>
                <a:srgbClr val="000000"/>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CUSTOMER FEEDBACK</a:t>
            </a:r>
            <a:endParaRPr lang="en-US" dirty="0"/>
          </a:p>
        </p:txBody>
      </p:sp>
      <p:sp>
        <p:nvSpPr>
          <p:cNvPr id="4" name="Content Placeholder 3"/>
          <p:cNvSpPr>
            <a:spLocks noGrp="1"/>
          </p:cNvSpPr>
          <p:nvPr>
            <p:ph idx="1"/>
          </p:nvPr>
        </p:nvSpPr>
        <p:spPr>
          <a:xfrm>
            <a:off x="685799" y="1614584"/>
            <a:ext cx="7703825" cy="4114800"/>
          </a:xfrm>
        </p:spPr>
        <p:txBody>
          <a:bodyPr/>
          <a:lstStyle/>
          <a:p>
            <a:r>
              <a:rPr lang="en-US" altLang="en-US" sz="2200" b="0" dirty="0" smtClean="0">
                <a:solidFill>
                  <a:schemeClr val="tx1"/>
                </a:solidFill>
                <a:latin typeface="HZ Interstate Regular"/>
              </a:rPr>
              <a:t>Survey Monkey</a:t>
            </a:r>
          </a:p>
          <a:p>
            <a:pPr lvl="1"/>
            <a:r>
              <a:rPr lang="en-US" sz="2200" dirty="0">
                <a:latin typeface="HZ Interstate Regular"/>
                <a:ea typeface="Calibri"/>
                <a:cs typeface="Times New Roman"/>
                <a:hlinkClick r:id="rId3"/>
              </a:rPr>
              <a:t>https://www.surveymonkey.com/s/CustomerFeedbackVehicleRental</a:t>
            </a:r>
            <a:r>
              <a:rPr lang="en-US" sz="2200" dirty="0">
                <a:latin typeface="HZ Interstate Regular"/>
                <a:ea typeface="Calibri"/>
                <a:cs typeface="Times New Roman"/>
              </a:rPr>
              <a:t> </a:t>
            </a:r>
          </a:p>
          <a:p>
            <a:r>
              <a:rPr lang="en-US" altLang="en-US" sz="2200" b="0" dirty="0" smtClean="0">
                <a:solidFill>
                  <a:schemeClr val="tx1"/>
                </a:solidFill>
                <a:latin typeface="HZ Interstate Regular"/>
              </a:rPr>
              <a:t>Comment cards </a:t>
            </a:r>
          </a:p>
          <a:p>
            <a:pPr lvl="1"/>
            <a:r>
              <a:rPr lang="en-US" altLang="en-US" sz="2100" b="0" dirty="0" smtClean="0">
                <a:solidFill>
                  <a:schemeClr val="tx1"/>
                </a:solidFill>
                <a:latin typeface="HZ Interstate Regular"/>
              </a:rPr>
              <a:t>Located at the Hertz Capitol Hill location only</a:t>
            </a:r>
          </a:p>
          <a:p>
            <a:r>
              <a:rPr lang="en-US" altLang="en-US" sz="2200" b="0" dirty="0" smtClean="0">
                <a:solidFill>
                  <a:schemeClr val="tx1"/>
                </a:solidFill>
                <a:latin typeface="HZ Interstate Regular"/>
              </a:rPr>
              <a:t>DOAS website</a:t>
            </a:r>
          </a:p>
          <a:p>
            <a:pPr lvl="1"/>
            <a:r>
              <a:rPr lang="en-US" altLang="en-US" sz="2200" dirty="0" smtClean="0">
                <a:solidFill>
                  <a:schemeClr val="tx1"/>
                </a:solidFill>
                <a:latin typeface="HZ Interstate Regular"/>
              </a:rPr>
              <a:t>You may be able to view the link by going to “News” on the Homepage of the DOAS website (you may have to click on “More News”  to view the customer feedback link)</a:t>
            </a:r>
          </a:p>
          <a:p>
            <a:r>
              <a:rPr lang="en-US" altLang="en-US" sz="2200" b="0" dirty="0" smtClean="0">
                <a:solidFill>
                  <a:schemeClr val="tx1"/>
                </a:solidFill>
                <a:latin typeface="HZ Interstate Regular"/>
              </a:rPr>
              <a:t>Contract Summary page in TGM</a:t>
            </a:r>
          </a:p>
          <a:p>
            <a:r>
              <a:rPr lang="en-US" altLang="en-US" sz="2200" b="0" dirty="0" smtClean="0">
                <a:solidFill>
                  <a:schemeClr val="tx1"/>
                </a:solidFill>
                <a:latin typeface="HZ Interstate Regular"/>
              </a:rPr>
              <a:t>If there is a negative comment you must include your contact information</a:t>
            </a:r>
          </a:p>
          <a:p>
            <a:endParaRPr lang="en-US" altLang="en-US" sz="2200" b="0" dirty="0">
              <a:solidFill>
                <a:schemeClr val="tx1"/>
              </a:solidFill>
              <a:latin typeface="HZ Interstate Regular"/>
            </a:endParaRPr>
          </a:p>
          <a:p>
            <a:endParaRPr lang="en-US" dirty="0"/>
          </a:p>
        </p:txBody>
      </p:sp>
    </p:spTree>
    <p:extLst>
      <p:ext uri="{BB962C8B-B14F-4D97-AF65-F5344CB8AC3E}">
        <p14:creationId xmlns:p14="http://schemas.microsoft.com/office/powerpoint/2010/main" val="211608619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139700" y="681038"/>
            <a:ext cx="7697788" cy="914400"/>
          </a:xfrm>
        </p:spPr>
        <p:txBody>
          <a:bodyPr/>
          <a:lstStyle/>
          <a:p>
            <a:r>
              <a:rPr lang="en-US" dirty="0" smtClean="0"/>
              <a:t>For more information</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sp>
        <p:nvSpPr>
          <p:cNvPr id="19459" name="TextBox 13"/>
          <p:cNvSpPr txBox="1">
            <a:spLocks noChangeArrowheads="1"/>
          </p:cNvSpPr>
          <p:nvPr/>
        </p:nvSpPr>
        <p:spPr bwMode="auto">
          <a:xfrm>
            <a:off x="2743199" y="1999212"/>
            <a:ext cx="3668713" cy="461962"/>
          </a:xfrm>
          <a:prstGeom prst="rect">
            <a:avLst/>
          </a:prstGeom>
          <a:solidFill>
            <a:srgbClr val="796D6B"/>
          </a:solidFill>
          <a:ln w="28575">
            <a:solidFill>
              <a:srgbClr val="796D6B"/>
            </a:solidFill>
            <a:miter lim="800000"/>
            <a:headEnd/>
            <a:tailEnd/>
          </a:ln>
        </p:spPr>
        <p:txBody>
          <a:bodyPr/>
          <a:lstStyle/>
          <a:p>
            <a:r>
              <a:rPr lang="en-US" sz="1800" dirty="0"/>
              <a:t>Submit Questions To:</a:t>
            </a:r>
          </a:p>
        </p:txBody>
      </p:sp>
      <p:sp>
        <p:nvSpPr>
          <p:cNvPr id="19460" name="TextBox 16"/>
          <p:cNvSpPr txBox="1">
            <a:spLocks noChangeArrowheads="1"/>
          </p:cNvSpPr>
          <p:nvPr/>
        </p:nvSpPr>
        <p:spPr bwMode="auto">
          <a:xfrm>
            <a:off x="2743198" y="2493726"/>
            <a:ext cx="3668713" cy="2139950"/>
          </a:xfrm>
          <a:prstGeom prst="rect">
            <a:avLst/>
          </a:prstGeom>
          <a:solidFill>
            <a:schemeClr val="bg1"/>
          </a:solidFill>
          <a:ln w="28575">
            <a:solidFill>
              <a:srgbClr val="796D6B"/>
            </a:solidFill>
            <a:miter lim="800000"/>
            <a:headEnd/>
            <a:tailEnd/>
          </a:ln>
        </p:spPr>
        <p:txBody>
          <a:bodyPr/>
          <a:lstStyle/>
          <a:p>
            <a:r>
              <a:rPr lang="en-US" sz="1600" dirty="0">
                <a:solidFill>
                  <a:srgbClr val="796D6B"/>
                </a:solidFill>
              </a:rPr>
              <a:t>Email Address:</a:t>
            </a:r>
          </a:p>
          <a:p>
            <a:r>
              <a:rPr lang="en-US" sz="1600" dirty="0" smtClean="0">
                <a:solidFill>
                  <a:srgbClr val="CF035C"/>
                </a:solidFill>
              </a:rPr>
              <a:t>Debra.white@doas.ga.gov</a:t>
            </a:r>
            <a:endParaRPr lang="en-US" sz="1600" dirty="0">
              <a:solidFill>
                <a:srgbClr val="CF035C"/>
              </a:solidFill>
            </a:endParaRPr>
          </a:p>
          <a:p>
            <a:endParaRPr lang="en-US" sz="1600" dirty="0">
              <a:solidFill>
                <a:srgbClr val="796D6B"/>
              </a:solidFill>
            </a:endParaRPr>
          </a:p>
          <a:p>
            <a:r>
              <a:rPr lang="en-US" sz="1600" dirty="0">
                <a:solidFill>
                  <a:srgbClr val="796D6B"/>
                </a:solidFill>
              </a:rPr>
              <a:t>Person to Contact:</a:t>
            </a:r>
          </a:p>
          <a:p>
            <a:r>
              <a:rPr lang="en-US" sz="1600" dirty="0" smtClean="0">
                <a:solidFill>
                  <a:srgbClr val="796D6B"/>
                </a:solidFill>
              </a:rPr>
              <a:t>Debra White</a:t>
            </a:r>
            <a:endParaRPr lang="en-US" sz="1600" dirty="0">
              <a:solidFill>
                <a:srgbClr val="796D6B"/>
              </a:solidFill>
            </a:endParaRPr>
          </a:p>
          <a:p>
            <a:endParaRPr lang="en-US" sz="1600" dirty="0">
              <a:solidFill>
                <a:srgbClr val="796D6B"/>
              </a:solidFill>
            </a:endParaRPr>
          </a:p>
          <a:p>
            <a:r>
              <a:rPr lang="en-US" sz="1600" dirty="0">
                <a:solidFill>
                  <a:srgbClr val="796D6B"/>
                </a:solidFill>
              </a:rPr>
              <a:t>Phone Number:</a:t>
            </a:r>
          </a:p>
          <a:p>
            <a:r>
              <a:rPr lang="en-US" sz="1600" dirty="0" smtClean="0">
                <a:solidFill>
                  <a:srgbClr val="796D6B"/>
                </a:solidFill>
              </a:rPr>
              <a:t>404-463-0232</a:t>
            </a:r>
            <a:endParaRPr lang="en-US" sz="1600" dirty="0">
              <a:solidFill>
                <a:srgbClr val="796D6B"/>
              </a:solidFill>
            </a:endParaRPr>
          </a:p>
        </p:txBody>
      </p:sp>
      <p:sp>
        <p:nvSpPr>
          <p:cNvPr id="19463" name="TextBox 19"/>
          <p:cNvSpPr txBox="1">
            <a:spLocks noChangeArrowheads="1"/>
          </p:cNvSpPr>
          <p:nvPr/>
        </p:nvSpPr>
        <p:spPr bwMode="auto">
          <a:xfrm>
            <a:off x="609600" y="5027613"/>
            <a:ext cx="7935913" cy="460375"/>
          </a:xfrm>
          <a:prstGeom prst="rect">
            <a:avLst/>
          </a:prstGeom>
          <a:solidFill>
            <a:srgbClr val="796D6B"/>
          </a:solidFill>
          <a:ln w="28575">
            <a:solidFill>
              <a:srgbClr val="796D6B"/>
            </a:solidFill>
            <a:miter lim="800000"/>
            <a:headEnd/>
            <a:tailEnd/>
          </a:ln>
        </p:spPr>
        <p:txBody>
          <a:bodyPr/>
          <a:lstStyle/>
          <a:p>
            <a:r>
              <a:rPr lang="en-US" sz="1800" dirty="0"/>
              <a:t>This Webinar</a:t>
            </a:r>
          </a:p>
        </p:txBody>
      </p:sp>
      <p:sp>
        <p:nvSpPr>
          <p:cNvPr id="19464" name="TextBox 20"/>
          <p:cNvSpPr txBox="1">
            <a:spLocks noChangeArrowheads="1"/>
          </p:cNvSpPr>
          <p:nvPr/>
        </p:nvSpPr>
        <p:spPr bwMode="auto">
          <a:xfrm>
            <a:off x="609599" y="5491731"/>
            <a:ext cx="7935913" cy="531812"/>
          </a:xfrm>
          <a:prstGeom prst="rect">
            <a:avLst/>
          </a:prstGeom>
          <a:solidFill>
            <a:schemeClr val="bg1"/>
          </a:solidFill>
          <a:ln w="28575">
            <a:solidFill>
              <a:srgbClr val="796D6B"/>
            </a:solidFill>
            <a:miter lim="800000"/>
            <a:headEnd/>
            <a:tailEnd/>
          </a:ln>
        </p:spPr>
        <p:txBody>
          <a:bodyPr/>
          <a:lstStyle/>
          <a:p>
            <a:r>
              <a:rPr lang="en-US" sz="1600" dirty="0">
                <a:solidFill>
                  <a:srgbClr val="796D6B"/>
                </a:solidFill>
              </a:rPr>
              <a:t>A copy of this webinar will be posted on the State Purchasing Division website.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2325959484"/>
              </p:ext>
            </p:extLst>
          </p:nvPr>
        </p:nvGraphicFramePr>
        <p:xfrm>
          <a:off x="166254" y="1635991"/>
          <a:ext cx="8749145" cy="4754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Title 3"/>
          <p:cNvSpPr>
            <a:spLocks noGrp="1"/>
          </p:cNvSpPr>
          <p:nvPr>
            <p:ph type="title"/>
          </p:nvPr>
        </p:nvSpPr>
        <p:spPr/>
        <p:txBody>
          <a:bodyPr/>
          <a:lstStyle/>
          <a:p>
            <a:r>
              <a:rPr lang="en-US" dirty="0" smtClean="0"/>
              <a:t>Purpose of this Webinar</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pic>
        <p:nvPicPr>
          <p:cNvPr id="9220" name="Content Placeholder 5" descr="SWCs.png"/>
          <p:cNvPicPr>
            <a:picLocks noGrp="1" noChangeAspect="1"/>
          </p:cNvPicPr>
          <p:nvPr>
            <p:ph sz="half" idx="1"/>
          </p:nvPr>
        </p:nvPicPr>
        <p:blipFill>
          <a:blip r:embed="rId7" cstate="print"/>
          <a:srcRect l="38239" r="34209"/>
          <a:stretch>
            <a:fillRect/>
          </a:stretch>
        </p:blipFill>
        <p:spPr>
          <a:xfrm>
            <a:off x="3563938" y="2940050"/>
            <a:ext cx="1952625" cy="2127250"/>
          </a:xfr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Supplier Contact Information</a:t>
            </a:r>
            <a:endParaRPr lang="en-US" dirty="0"/>
          </a:p>
        </p:txBody>
      </p:sp>
      <p:sp>
        <p:nvSpPr>
          <p:cNvPr id="3" name="Text Placeholder 6"/>
          <p:cNvSpPr txBox="1">
            <a:spLocks/>
          </p:cNvSpPr>
          <p:nvPr/>
        </p:nvSpPr>
        <p:spPr>
          <a:xfrm>
            <a:off x="298450" y="2512770"/>
            <a:ext cx="2899206" cy="2643430"/>
          </a:xfrm>
          <a:prstGeom prst="rect">
            <a:avLst/>
          </a:prstGeom>
        </p:spPr>
        <p:txBody>
          <a:bodyPr/>
          <a:lst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a:lstStyle>
          <a:p>
            <a:pPr algn="ctr">
              <a:buFontTx/>
              <a:buNone/>
              <a:defRPr/>
            </a:pPr>
            <a:r>
              <a:rPr lang="en-US" dirty="0" smtClean="0">
                <a:solidFill>
                  <a:schemeClr val="tx1"/>
                </a:solidFill>
                <a:latin typeface="Arial" pitchFamily="34" charset="0"/>
                <a:cs typeface="Arial" pitchFamily="34" charset="0"/>
              </a:rPr>
              <a:t>The Hertz Corporation </a:t>
            </a:r>
          </a:p>
          <a:p>
            <a:pPr algn="ctr">
              <a:buFontTx/>
              <a:buNone/>
              <a:defRPr/>
            </a:pPr>
            <a:r>
              <a:rPr lang="en-US" dirty="0">
                <a:solidFill>
                  <a:schemeClr val="accent3">
                    <a:lumMod val="50000"/>
                  </a:schemeClr>
                </a:solidFill>
              </a:rPr>
              <a:t>Brian Burtzlaff</a:t>
            </a:r>
          </a:p>
          <a:p>
            <a:pPr algn="ctr">
              <a:buFontTx/>
              <a:buNone/>
              <a:defRPr/>
            </a:pPr>
            <a:r>
              <a:rPr lang="en-US" sz="1800" dirty="0">
                <a:solidFill>
                  <a:schemeClr val="tx1"/>
                </a:solidFill>
                <a:latin typeface="Times New Roman" pitchFamily="18" charset="0"/>
                <a:cs typeface="Times New Roman" pitchFamily="18" charset="0"/>
              </a:rPr>
              <a:t>Regional Sales Manager </a:t>
            </a:r>
            <a:r>
              <a:rPr lang="en-US" sz="1600" dirty="0" smtClean="0">
                <a:latin typeface="Times New Roman" pitchFamily="18" charset="0"/>
                <a:cs typeface="Times New Roman" pitchFamily="18" charset="0"/>
                <a:hlinkClick r:id="rId3"/>
              </a:rPr>
              <a:t>bburtzlaff@hertz.com</a:t>
            </a:r>
            <a:endParaRPr lang="en-US" sz="1600" dirty="0" smtClean="0">
              <a:latin typeface="Times New Roman" pitchFamily="18" charset="0"/>
              <a:cs typeface="Times New Roman" pitchFamily="18" charset="0"/>
            </a:endParaRPr>
          </a:p>
          <a:p>
            <a:pPr algn="ctr">
              <a:buFontTx/>
              <a:buNone/>
              <a:defRPr/>
            </a:pPr>
            <a:r>
              <a:rPr lang="en-US" sz="1600" dirty="0">
                <a:solidFill>
                  <a:schemeClr val="accent4"/>
                </a:solidFill>
                <a:latin typeface="Times New Roman" pitchFamily="18" charset="0"/>
                <a:cs typeface="Times New Roman" pitchFamily="18" charset="0"/>
              </a:rPr>
              <a:t>404-849-2603</a:t>
            </a:r>
          </a:p>
          <a:p>
            <a:pPr algn="ctr">
              <a:buFontTx/>
              <a:buNone/>
              <a:defRPr/>
            </a:pPr>
            <a:endParaRPr lang="en-US" sz="1600" b="0" i="1" dirty="0" smtClean="0">
              <a:latin typeface="Times New Roman" pitchFamily="18" charset="0"/>
              <a:cs typeface="Times New Roman" pitchFamily="18" charset="0"/>
            </a:endParaRPr>
          </a:p>
          <a:p>
            <a:pPr>
              <a:buFontTx/>
              <a:buNone/>
              <a:defRPr/>
            </a:pPr>
            <a:endParaRPr lang="en-US" sz="1800" b="0" dirty="0" smtClean="0"/>
          </a:p>
        </p:txBody>
      </p:sp>
      <p:sp>
        <p:nvSpPr>
          <p:cNvPr id="4" name="Text Placeholder 6"/>
          <p:cNvSpPr txBox="1">
            <a:spLocks/>
          </p:cNvSpPr>
          <p:nvPr/>
        </p:nvSpPr>
        <p:spPr bwMode="auto">
          <a:xfrm>
            <a:off x="3197656" y="2512770"/>
            <a:ext cx="2784475" cy="2643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a:lstStyle>
          <a:p>
            <a:pPr algn="ctr">
              <a:buFontTx/>
              <a:buNone/>
              <a:defRPr/>
            </a:pPr>
            <a:r>
              <a:rPr lang="en-US" dirty="0" smtClean="0">
                <a:solidFill>
                  <a:schemeClr val="tx1"/>
                </a:solidFill>
              </a:rPr>
              <a:t>Enterprise Car Rental</a:t>
            </a:r>
          </a:p>
          <a:p>
            <a:pPr algn="ctr">
              <a:buFontTx/>
              <a:buNone/>
              <a:defRPr/>
            </a:pPr>
            <a:r>
              <a:rPr lang="en-US" dirty="0" smtClean="0">
                <a:solidFill>
                  <a:schemeClr val="accent4">
                    <a:lumMod val="75000"/>
                  </a:schemeClr>
                </a:solidFill>
              </a:rPr>
              <a:t>Heather Pastrick</a:t>
            </a:r>
            <a:endParaRPr lang="en-US" sz="1800" dirty="0" smtClean="0">
              <a:solidFill>
                <a:schemeClr val="accent4">
                  <a:lumMod val="75000"/>
                </a:schemeClr>
              </a:solidFill>
            </a:endParaRPr>
          </a:p>
          <a:p>
            <a:pPr algn="ctr">
              <a:buFontTx/>
              <a:buNone/>
              <a:defRPr/>
            </a:pPr>
            <a:r>
              <a:rPr lang="en-US" sz="1800" dirty="0" smtClean="0">
                <a:solidFill>
                  <a:schemeClr val="tx1"/>
                </a:solidFill>
                <a:latin typeface="Times New Roman" pitchFamily="18" charset="0"/>
                <a:cs typeface="Times New Roman" pitchFamily="18" charset="0"/>
              </a:rPr>
              <a:t>Director of Business Sales</a:t>
            </a:r>
          </a:p>
          <a:p>
            <a:pPr algn="ctr">
              <a:buFontTx/>
              <a:buNone/>
              <a:defRPr/>
            </a:pPr>
            <a:r>
              <a:rPr lang="en-US" sz="1600" dirty="0" smtClean="0">
                <a:solidFill>
                  <a:srgbClr val="009900"/>
                </a:solidFill>
                <a:latin typeface="Times New Roman" pitchFamily="18" charset="0"/>
                <a:cs typeface="Times New Roman" pitchFamily="18" charset="0"/>
                <a:hlinkClick r:id="rId4"/>
              </a:rPr>
              <a:t>heather.s.pastrick@ehi.com</a:t>
            </a:r>
            <a:r>
              <a:rPr lang="en-US" sz="1600" dirty="0" smtClean="0">
                <a:solidFill>
                  <a:srgbClr val="009900"/>
                </a:solidFill>
                <a:latin typeface="Times New Roman" pitchFamily="18" charset="0"/>
                <a:cs typeface="Times New Roman" pitchFamily="18" charset="0"/>
              </a:rPr>
              <a:t>   </a:t>
            </a:r>
          </a:p>
          <a:p>
            <a:pPr algn="ctr">
              <a:buFontTx/>
              <a:buNone/>
              <a:defRPr/>
            </a:pPr>
            <a:r>
              <a:rPr lang="en-US" sz="1600" dirty="0" smtClean="0">
                <a:solidFill>
                  <a:schemeClr val="accent4"/>
                </a:solidFill>
                <a:latin typeface="Times New Roman" pitchFamily="18" charset="0"/>
                <a:cs typeface="Times New Roman" pitchFamily="18" charset="0"/>
              </a:rPr>
              <a:t>404-886-8668</a:t>
            </a:r>
          </a:p>
          <a:p>
            <a:pPr>
              <a:buFontTx/>
              <a:buNone/>
              <a:defRPr/>
            </a:pPr>
            <a:endParaRPr lang="en-US" sz="1600" b="0" i="1" dirty="0" smtClean="0">
              <a:latin typeface="Times New Roman" pitchFamily="18" charset="0"/>
              <a:cs typeface="Times New Roman" pitchFamily="18" charset="0"/>
            </a:endParaRPr>
          </a:p>
          <a:p>
            <a:pPr>
              <a:buFontTx/>
              <a:buNone/>
              <a:defRPr/>
            </a:pPr>
            <a:endParaRPr lang="en-US" sz="1800" b="0" dirty="0" smtClean="0"/>
          </a:p>
        </p:txBody>
      </p:sp>
      <p:sp>
        <p:nvSpPr>
          <p:cNvPr id="5" name="Text Placeholder 6"/>
          <p:cNvSpPr txBox="1">
            <a:spLocks/>
          </p:cNvSpPr>
          <p:nvPr/>
        </p:nvSpPr>
        <p:spPr bwMode="auto">
          <a:xfrm>
            <a:off x="6134834" y="2512770"/>
            <a:ext cx="2784475" cy="2643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a:lstStyle>
          <a:p>
            <a:pPr algn="ctr">
              <a:buFontTx/>
              <a:buNone/>
              <a:defRPr/>
            </a:pPr>
            <a:r>
              <a:rPr lang="en-US" dirty="0" smtClean="0">
                <a:solidFill>
                  <a:schemeClr val="tx1"/>
                </a:solidFill>
              </a:rPr>
              <a:t>BUSMAX</a:t>
            </a:r>
          </a:p>
          <a:p>
            <a:pPr algn="ctr">
              <a:buFontTx/>
              <a:buNone/>
              <a:defRPr/>
            </a:pPr>
            <a:endParaRPr lang="en-US" sz="2000" dirty="0" smtClean="0">
              <a:solidFill>
                <a:srgbClr val="7DBA00"/>
              </a:solidFill>
            </a:endParaRPr>
          </a:p>
          <a:p>
            <a:pPr algn="ctr">
              <a:buFontTx/>
              <a:buNone/>
              <a:defRPr/>
            </a:pPr>
            <a:r>
              <a:rPr lang="en-US" dirty="0" smtClean="0">
                <a:solidFill>
                  <a:schemeClr val="accent3">
                    <a:lumMod val="50000"/>
                  </a:schemeClr>
                </a:solidFill>
              </a:rPr>
              <a:t>Corey Rhodes</a:t>
            </a:r>
            <a:endParaRPr lang="en-US" sz="1800" dirty="0" smtClean="0">
              <a:solidFill>
                <a:schemeClr val="accent3">
                  <a:lumMod val="50000"/>
                </a:schemeClr>
              </a:solidFill>
            </a:endParaRPr>
          </a:p>
          <a:p>
            <a:pPr algn="ctr">
              <a:buFontTx/>
              <a:buNone/>
              <a:defRPr/>
            </a:pPr>
            <a:r>
              <a:rPr lang="en-US" sz="1800" dirty="0" smtClean="0">
                <a:solidFill>
                  <a:schemeClr val="tx1"/>
                </a:solidFill>
                <a:cs typeface="Times New Roman" pitchFamily="18" charset="0"/>
              </a:rPr>
              <a:t>Regional Vice President</a:t>
            </a:r>
          </a:p>
          <a:p>
            <a:pPr algn="ctr">
              <a:buFontTx/>
              <a:buNone/>
              <a:defRPr/>
            </a:pPr>
            <a:r>
              <a:rPr lang="en-US" sz="1600" dirty="0" smtClean="0">
                <a:latin typeface="Times New Roman" pitchFamily="18" charset="0"/>
                <a:cs typeface="Times New Roman" pitchFamily="18" charset="0"/>
                <a:hlinkClick r:id="rId5"/>
              </a:rPr>
              <a:t>corey@busmaxrental.com</a:t>
            </a:r>
            <a:r>
              <a:rPr lang="en-US" sz="1600" dirty="0" smtClean="0">
                <a:latin typeface="Times New Roman" pitchFamily="18" charset="0"/>
                <a:cs typeface="Times New Roman" pitchFamily="18" charset="0"/>
              </a:rPr>
              <a:t>  </a:t>
            </a:r>
          </a:p>
          <a:p>
            <a:pPr algn="ctr">
              <a:buFontTx/>
              <a:buNone/>
              <a:defRPr/>
            </a:pPr>
            <a:r>
              <a:rPr lang="en-US" sz="1600" dirty="0" smtClean="0">
                <a:solidFill>
                  <a:schemeClr val="accent4"/>
                </a:solidFill>
                <a:latin typeface="Times New Roman" pitchFamily="18" charset="0"/>
                <a:cs typeface="Times New Roman" pitchFamily="18" charset="0"/>
              </a:rPr>
              <a:t>706-291-0600</a:t>
            </a:r>
          </a:p>
          <a:p>
            <a:pPr>
              <a:buFontTx/>
              <a:buNone/>
              <a:defRPr/>
            </a:pPr>
            <a:endParaRPr lang="en-US" sz="1600" b="0" i="1" dirty="0" smtClean="0">
              <a:latin typeface="Times New Roman" pitchFamily="18" charset="0"/>
              <a:cs typeface="Times New Roman" pitchFamily="18" charset="0"/>
            </a:endParaRPr>
          </a:p>
          <a:p>
            <a:pPr>
              <a:buFontTx/>
              <a:buNone/>
              <a:defRPr/>
            </a:pPr>
            <a:endParaRPr lang="en-US" sz="1800" b="0" dirty="0" smtClean="0"/>
          </a:p>
        </p:txBody>
      </p:sp>
    </p:spTree>
    <p:extLst>
      <p:ext uri="{BB962C8B-B14F-4D97-AF65-F5344CB8AC3E}">
        <p14:creationId xmlns:p14="http://schemas.microsoft.com/office/powerpoint/2010/main" val="55411640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9700" y="681038"/>
            <a:ext cx="7697788" cy="914400"/>
          </a:xfrm>
        </p:spPr>
        <p:txBody>
          <a:bodyPr/>
          <a:lstStyle/>
          <a:p>
            <a:r>
              <a:rPr lang="en-US" dirty="0" smtClean="0"/>
              <a:t>Questions…</a:t>
            </a:r>
          </a:p>
        </p:txBody>
      </p:sp>
      <p:sp>
        <p:nvSpPr>
          <p:cNvPr id="20483" name="Text Box 3"/>
          <p:cNvSpPr txBox="1">
            <a:spLocks noChangeArrowheads="1"/>
          </p:cNvSpPr>
          <p:nvPr/>
        </p:nvSpPr>
        <p:spPr bwMode="auto">
          <a:xfrm>
            <a:off x="2511425" y="2311400"/>
            <a:ext cx="3733800" cy="3608388"/>
          </a:xfrm>
          <a:prstGeom prst="rect">
            <a:avLst/>
          </a:prstGeom>
          <a:solidFill>
            <a:schemeClr val="folHlink"/>
          </a:solidFill>
          <a:ln w="12700" algn="ctr">
            <a:noFill/>
            <a:miter lim="800000"/>
            <a:headEnd/>
            <a:tailEnd/>
          </a:ln>
        </p:spPr>
        <p:txBody>
          <a:bodyPr lIns="72000" tIns="72000" rIns="72000" bIns="72000">
            <a:spAutoFit/>
          </a:bodyPr>
          <a:lstStyle/>
          <a:p>
            <a:pPr algn="ctr"/>
            <a:r>
              <a:rPr lang="en-US" sz="22500" dirty="0"/>
              <a:t>?</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
          <p:cNvGraphicFramePr>
            <a:graphicFrameLocks noGrp="1" noChangeAspect="1"/>
          </p:cNvGraphicFramePr>
          <p:nvPr>
            <p:ph idx="1"/>
          </p:nvPr>
        </p:nvGraphicFramePr>
        <p:xfrm>
          <a:off x="1993900" y="1471613"/>
          <a:ext cx="5153025" cy="4114800"/>
        </p:xfrm>
        <a:graphic>
          <a:graphicData uri="http://schemas.openxmlformats.org/presentationml/2006/ole">
            <mc:AlternateContent xmlns:mc="http://schemas.openxmlformats.org/markup-compatibility/2006">
              <mc:Choice xmlns:v="urn:schemas-microsoft-com:vml" Requires="v">
                <p:oleObj spid="_x0000_s1136" name="Photo Editor Photo" r:id="rId3" imgW="10866667" imgH="8678486" progId="">
                  <p:embed/>
                </p:oleObj>
              </mc:Choice>
              <mc:Fallback>
                <p:oleObj name="Photo Editor Photo" r:id="rId3" imgW="10866667" imgH="8678486" progId="">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1471613"/>
                        <a:ext cx="5153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9"/>
          <p:cNvSpPr>
            <a:spLocks noChangeArrowheads="1"/>
          </p:cNvSpPr>
          <p:nvPr/>
        </p:nvSpPr>
        <p:spPr bwMode="auto">
          <a:xfrm>
            <a:off x="7607300" y="774700"/>
            <a:ext cx="1181100" cy="912813"/>
          </a:xfrm>
          <a:prstGeom prst="rect">
            <a:avLst/>
          </a:prstGeom>
          <a:solidFill>
            <a:schemeClr val="bg1"/>
          </a:solidFill>
          <a:ln w="9525" algn="ctr">
            <a:noFill/>
            <a:miter lim="800000"/>
            <a:headEnd/>
            <a:tailEnd/>
          </a:ln>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dirty="0" smtClean="0"/>
              <a:t>Purpose of this Webinar</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sp>
        <p:nvSpPr>
          <p:cNvPr id="8" name="Text Placeholder 7"/>
          <p:cNvSpPr>
            <a:spLocks noGrp="1"/>
          </p:cNvSpPr>
          <p:nvPr>
            <p:ph type="body" sz="half" idx="2"/>
          </p:nvPr>
        </p:nvSpPr>
        <p:spPr>
          <a:solidFill>
            <a:schemeClr val="bg1">
              <a:lumMod val="95000"/>
            </a:schemeClr>
          </a:solidFill>
        </p:spPr>
        <p:txBody>
          <a:bodyPr/>
          <a:lstStyle/>
          <a:p>
            <a:pPr>
              <a:buFontTx/>
              <a:buNone/>
              <a:defRPr/>
            </a:pPr>
            <a:r>
              <a:rPr lang="en-US" dirty="0" smtClean="0"/>
              <a:t>Purpose:</a:t>
            </a:r>
          </a:p>
          <a:p>
            <a:pPr>
              <a:buFontTx/>
              <a:buNone/>
              <a:defRPr/>
            </a:pPr>
            <a:r>
              <a:rPr lang="en-US" sz="1800" b="0" dirty="0" smtClean="0"/>
              <a:t>The purpose is to provide an overview of the Vehicle Rental Program.</a:t>
            </a:r>
            <a:endParaRPr lang="en-US" sz="1800" b="0" dirty="0"/>
          </a:p>
        </p:txBody>
      </p:sp>
      <p:pic>
        <p:nvPicPr>
          <p:cNvPr id="10244" name="Content Placeholder 5" descr="SWCs.png"/>
          <p:cNvPicPr>
            <a:picLocks noGrp="1" noChangeAspect="1"/>
          </p:cNvPicPr>
          <p:nvPr>
            <p:ph sz="half" idx="1"/>
          </p:nvPr>
        </p:nvPicPr>
        <p:blipFill>
          <a:blip r:embed="rId3" cstate="print"/>
          <a:srcRect l="38239" r="34209"/>
          <a:stretch>
            <a:fillRect/>
          </a:stretch>
        </p:blipFill>
        <p:spPr>
          <a:xfrm>
            <a:off x="635000" y="2109788"/>
            <a:ext cx="3441700" cy="3751262"/>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9"/>
          <p:cNvGrpSpPr>
            <a:grpSpLocks/>
          </p:cNvGrpSpPr>
          <p:nvPr/>
        </p:nvGrpSpPr>
        <p:grpSpPr bwMode="auto">
          <a:xfrm>
            <a:off x="565150" y="1879600"/>
            <a:ext cx="8013700" cy="4356100"/>
            <a:chOff x="901700" y="1879600"/>
            <a:chExt cx="8013700" cy="4356100"/>
          </a:xfrm>
        </p:grpSpPr>
        <p:sp>
          <p:nvSpPr>
            <p:cNvPr id="11268" name="Text Box 7"/>
            <p:cNvSpPr txBox="1">
              <a:spLocks noChangeArrowheads="1"/>
            </p:cNvSpPr>
            <p:nvPr/>
          </p:nvSpPr>
          <p:spPr bwMode="auto">
            <a:xfrm>
              <a:off x="914400" y="2976563"/>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dirty="0"/>
                <a:t>Does it Replace an Existing Contract?</a:t>
              </a:r>
            </a:p>
          </p:txBody>
        </p:sp>
        <p:sp>
          <p:nvSpPr>
            <p:cNvPr id="11269" name="Text Box 8"/>
            <p:cNvSpPr txBox="1">
              <a:spLocks noChangeArrowheads="1"/>
            </p:cNvSpPr>
            <p:nvPr/>
          </p:nvSpPr>
          <p:spPr bwMode="auto">
            <a:xfrm>
              <a:off x="914400" y="4621213"/>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dirty="0"/>
                <a:t>Does it Allow the Use of the P-Card?</a:t>
              </a:r>
            </a:p>
          </p:txBody>
        </p:sp>
        <p:sp>
          <p:nvSpPr>
            <p:cNvPr id="11270" name="Text Box 10"/>
            <p:cNvSpPr txBox="1">
              <a:spLocks noChangeArrowheads="1"/>
            </p:cNvSpPr>
            <p:nvPr/>
          </p:nvSpPr>
          <p:spPr bwMode="auto">
            <a:xfrm>
              <a:off x="914400" y="5168900"/>
              <a:ext cx="4038600" cy="10668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dirty="0"/>
                <a:t>Who is the Person to Contact with Questions:</a:t>
              </a:r>
            </a:p>
          </p:txBody>
        </p:sp>
        <p:sp>
          <p:nvSpPr>
            <p:cNvPr id="11271" name="Text Box 12"/>
            <p:cNvSpPr txBox="1">
              <a:spLocks noChangeArrowheads="1"/>
            </p:cNvSpPr>
            <p:nvPr/>
          </p:nvSpPr>
          <p:spPr bwMode="auto">
            <a:xfrm>
              <a:off x="5029200" y="2976563"/>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smtClean="0"/>
                <a:t>Yes</a:t>
              </a:r>
              <a:endParaRPr lang="en-US" sz="1600" dirty="0"/>
            </a:p>
          </p:txBody>
        </p:sp>
        <p:sp>
          <p:nvSpPr>
            <p:cNvPr id="11272" name="Text Box 13"/>
            <p:cNvSpPr txBox="1">
              <a:spLocks noChangeArrowheads="1"/>
            </p:cNvSpPr>
            <p:nvPr/>
          </p:nvSpPr>
          <p:spPr bwMode="auto">
            <a:xfrm>
              <a:off x="5029200" y="4621213"/>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a:t>Yes </a:t>
              </a:r>
            </a:p>
          </p:txBody>
        </p:sp>
        <p:sp>
          <p:nvSpPr>
            <p:cNvPr id="11273" name="Text Box 15"/>
            <p:cNvSpPr txBox="1">
              <a:spLocks noChangeArrowheads="1"/>
            </p:cNvSpPr>
            <p:nvPr/>
          </p:nvSpPr>
          <p:spPr bwMode="auto">
            <a:xfrm>
              <a:off x="5029200" y="5168900"/>
              <a:ext cx="3886200" cy="10668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lnSpc>
                  <a:spcPct val="80000"/>
                </a:lnSpc>
                <a:spcAft>
                  <a:spcPct val="30000"/>
                </a:spcAft>
              </a:pPr>
              <a:r>
                <a:rPr lang="en-US" sz="1600" dirty="0" smtClean="0"/>
                <a:t>Debra White</a:t>
              </a:r>
              <a:endParaRPr lang="en-US" sz="1600" dirty="0"/>
            </a:p>
            <a:p>
              <a:pPr>
                <a:lnSpc>
                  <a:spcPct val="80000"/>
                </a:lnSpc>
                <a:spcAft>
                  <a:spcPct val="30000"/>
                </a:spcAft>
              </a:pPr>
              <a:r>
                <a:rPr lang="en-US" sz="1600" dirty="0" smtClean="0">
                  <a:hlinkClick r:id="rId3"/>
                </a:rPr>
                <a:t>Debra.White@doas.ga.gov</a:t>
              </a:r>
              <a:r>
                <a:rPr lang="en-US" sz="1600" dirty="0" smtClean="0"/>
                <a:t> </a:t>
              </a:r>
              <a:endParaRPr lang="en-US" sz="1600" dirty="0"/>
            </a:p>
            <a:p>
              <a:pPr>
                <a:lnSpc>
                  <a:spcPct val="80000"/>
                </a:lnSpc>
                <a:spcAft>
                  <a:spcPct val="30000"/>
                </a:spcAft>
              </a:pPr>
              <a:r>
                <a:rPr lang="en-US" sz="1600" dirty="0" smtClean="0"/>
                <a:t>404-463-0232</a:t>
              </a:r>
              <a:endParaRPr lang="en-US" sz="1600" dirty="0"/>
            </a:p>
          </p:txBody>
        </p:sp>
        <p:sp>
          <p:nvSpPr>
            <p:cNvPr id="11274" name="Text Box 8"/>
            <p:cNvSpPr txBox="1">
              <a:spLocks noChangeArrowheads="1"/>
            </p:cNvSpPr>
            <p:nvPr/>
          </p:nvSpPr>
          <p:spPr bwMode="auto">
            <a:xfrm>
              <a:off x="914400" y="3524250"/>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dirty="0"/>
                <a:t>What is the Contract Term?</a:t>
              </a:r>
            </a:p>
          </p:txBody>
        </p:sp>
        <p:sp>
          <p:nvSpPr>
            <p:cNvPr id="11275" name="Text Box 13"/>
            <p:cNvSpPr txBox="1">
              <a:spLocks noChangeArrowheads="1"/>
            </p:cNvSpPr>
            <p:nvPr/>
          </p:nvSpPr>
          <p:spPr bwMode="auto">
            <a:xfrm>
              <a:off x="5029200" y="3524250"/>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smtClean="0"/>
                <a:t>5 </a:t>
              </a:r>
              <a:r>
                <a:rPr lang="en-US" sz="1600" dirty="0"/>
                <a:t>Years</a:t>
              </a:r>
            </a:p>
          </p:txBody>
        </p:sp>
        <p:sp>
          <p:nvSpPr>
            <p:cNvPr id="11276" name="Text Box 7"/>
            <p:cNvSpPr txBox="1">
              <a:spLocks noChangeArrowheads="1"/>
            </p:cNvSpPr>
            <p:nvPr/>
          </p:nvSpPr>
          <p:spPr bwMode="auto">
            <a:xfrm>
              <a:off x="901700" y="1879600"/>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dirty="0"/>
                <a:t>What </a:t>
              </a:r>
              <a:r>
                <a:rPr lang="en-US" sz="1600" dirty="0" smtClean="0"/>
                <a:t>are </a:t>
              </a:r>
              <a:r>
                <a:rPr lang="en-US" sz="1600" dirty="0"/>
                <a:t>the Contract </a:t>
              </a:r>
              <a:r>
                <a:rPr lang="en-US" sz="1600" dirty="0" smtClean="0"/>
                <a:t>Numbers?</a:t>
              </a:r>
              <a:endParaRPr lang="en-US" sz="1600" dirty="0"/>
            </a:p>
          </p:txBody>
        </p:sp>
        <p:sp>
          <p:nvSpPr>
            <p:cNvPr id="11277" name="Text Box 12"/>
            <p:cNvSpPr txBox="1">
              <a:spLocks noChangeArrowheads="1"/>
            </p:cNvSpPr>
            <p:nvPr/>
          </p:nvSpPr>
          <p:spPr bwMode="auto">
            <a:xfrm>
              <a:off x="5016500" y="1879600"/>
              <a:ext cx="3886200" cy="547688"/>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a:t>Contract </a:t>
              </a:r>
              <a:r>
                <a:rPr lang="en-US" sz="1600" dirty="0" smtClean="0"/>
                <a:t>#  99999-SPD-40199376(CR-01), (IS-01,02), (BS-01)</a:t>
              </a:r>
              <a:endParaRPr lang="en-US" sz="1600" dirty="0"/>
            </a:p>
          </p:txBody>
        </p:sp>
        <p:sp>
          <p:nvSpPr>
            <p:cNvPr id="11278" name="Text Box 8"/>
            <p:cNvSpPr txBox="1">
              <a:spLocks noChangeArrowheads="1"/>
            </p:cNvSpPr>
            <p:nvPr/>
          </p:nvSpPr>
          <p:spPr bwMode="auto">
            <a:xfrm>
              <a:off x="914400" y="4071938"/>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dirty="0"/>
                <a:t>What </a:t>
              </a:r>
              <a:r>
                <a:rPr lang="en-US" sz="1600" dirty="0" smtClean="0"/>
                <a:t>are </a:t>
              </a:r>
              <a:r>
                <a:rPr lang="en-US" sz="1600" dirty="0"/>
                <a:t>the Expiration </a:t>
              </a:r>
              <a:r>
                <a:rPr lang="en-US" sz="1600" dirty="0" smtClean="0"/>
                <a:t>Dates?</a:t>
              </a:r>
              <a:endParaRPr lang="en-US" sz="1600" dirty="0"/>
            </a:p>
          </p:txBody>
        </p:sp>
        <p:sp>
          <p:nvSpPr>
            <p:cNvPr id="11279" name="Text Box 13"/>
            <p:cNvSpPr txBox="1">
              <a:spLocks noChangeArrowheads="1"/>
            </p:cNvSpPr>
            <p:nvPr/>
          </p:nvSpPr>
          <p:spPr bwMode="auto">
            <a:xfrm>
              <a:off x="5029200" y="4071938"/>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smtClean="0"/>
                <a:t>2015</a:t>
              </a:r>
              <a:endParaRPr lang="en-US" sz="1600" dirty="0"/>
            </a:p>
          </p:txBody>
        </p:sp>
        <p:sp>
          <p:nvSpPr>
            <p:cNvPr id="11280" name="Text Box 8"/>
            <p:cNvSpPr txBox="1">
              <a:spLocks noChangeArrowheads="1"/>
            </p:cNvSpPr>
            <p:nvPr/>
          </p:nvSpPr>
          <p:spPr bwMode="auto">
            <a:xfrm>
              <a:off x="914400" y="2427288"/>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dirty="0"/>
                <a:t>Is it a Renewal?</a:t>
              </a:r>
            </a:p>
          </p:txBody>
        </p:sp>
        <p:sp>
          <p:nvSpPr>
            <p:cNvPr id="11281" name="Text Box 13"/>
            <p:cNvSpPr txBox="1">
              <a:spLocks noChangeArrowheads="1"/>
            </p:cNvSpPr>
            <p:nvPr/>
          </p:nvSpPr>
          <p:spPr bwMode="auto">
            <a:xfrm>
              <a:off x="5029200" y="2427288"/>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smtClean="0"/>
                <a:t>No</a:t>
              </a:r>
              <a:endParaRPr lang="en-US" sz="1600" dirty="0"/>
            </a:p>
          </p:txBody>
        </p:sp>
      </p:grpSp>
      <p:sp>
        <p:nvSpPr>
          <p:cNvPr id="11267" name="Title 3"/>
          <p:cNvSpPr>
            <a:spLocks noGrp="1"/>
          </p:cNvSpPr>
          <p:nvPr>
            <p:ph type="title"/>
          </p:nvPr>
        </p:nvSpPr>
        <p:spPr/>
        <p:txBody>
          <a:bodyPr/>
          <a:lstStyle/>
          <a:p>
            <a:r>
              <a:rPr lang="en-US" dirty="0" smtClean="0"/>
              <a:t>Statewide Contract Details</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Vehicle Rental Services Providers</a:t>
            </a:r>
            <a:endParaRPr lang="en-US" dirty="0"/>
          </a:p>
        </p:txBody>
      </p:sp>
      <p:sp>
        <p:nvSpPr>
          <p:cNvPr id="4" name="Content Placeholder 3"/>
          <p:cNvSpPr>
            <a:spLocks noGrp="1"/>
          </p:cNvSpPr>
          <p:nvPr>
            <p:ph idx="1"/>
          </p:nvPr>
        </p:nvSpPr>
        <p:spPr>
          <a:xfrm>
            <a:off x="685799" y="1828800"/>
            <a:ext cx="7703825" cy="4114800"/>
          </a:xfrm>
        </p:spPr>
        <p:txBody>
          <a:bodyPr/>
          <a:lstStyle/>
          <a:p>
            <a:r>
              <a:rPr lang="en-US" sz="2200" b="0" dirty="0" smtClean="0">
                <a:latin typeface="HZ Interstate Regular"/>
              </a:rPr>
              <a:t>Capitol Hill – The Hertz Corporation</a:t>
            </a:r>
          </a:p>
          <a:p>
            <a:r>
              <a:rPr lang="en-US" sz="2200" b="0" dirty="0" smtClean="0">
                <a:latin typeface="HZ Interstate Regular"/>
              </a:rPr>
              <a:t>Inter-State (Airport) – The Hertz Corporation</a:t>
            </a:r>
          </a:p>
          <a:p>
            <a:r>
              <a:rPr lang="en-US" sz="2200" b="0" dirty="0" smtClean="0">
                <a:latin typeface="HZ Interstate Regular"/>
              </a:rPr>
              <a:t>In – State (Georgia locations other than Airport) The Hertz Corporation and Enterprise Car Rental</a:t>
            </a:r>
          </a:p>
          <a:p>
            <a:r>
              <a:rPr lang="en-US" sz="2200" b="0" dirty="0" smtClean="0">
                <a:latin typeface="HZ Interstate Regular"/>
              </a:rPr>
              <a:t>15 Passenger Bus and Other Bus Types – AutoMax Rent-a-Car dba </a:t>
            </a:r>
            <a:r>
              <a:rPr lang="en-US" sz="2200" b="0" dirty="0" err="1" smtClean="0">
                <a:latin typeface="HZ Interstate Regular"/>
              </a:rPr>
              <a:t>BusMax</a:t>
            </a:r>
            <a:endParaRPr lang="en-US" sz="2200" b="0" dirty="0" smtClean="0">
              <a:latin typeface="HZ Interstate Regular"/>
            </a:endParaRPr>
          </a:p>
          <a:p>
            <a:endParaRPr lang="en-US" dirty="0"/>
          </a:p>
        </p:txBody>
      </p:sp>
    </p:spTree>
    <p:extLst>
      <p:ext uri="{BB962C8B-B14F-4D97-AF65-F5344CB8AC3E}">
        <p14:creationId xmlns:p14="http://schemas.microsoft.com/office/powerpoint/2010/main" val="38920598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13A4394-B9D3-40E2-B4D0-5882983CF233}" type="slidenum">
              <a:rPr lang="en-US" smtClean="0">
                <a:solidFill>
                  <a:srgbClr val="898989"/>
                </a:solidFill>
                <a:latin typeface="Calibri" pitchFamily="34" charset="0"/>
              </a:rPr>
              <a:pPr eaLnBrk="1" hangingPunct="1"/>
              <a:t>7</a:t>
            </a:fld>
            <a:endParaRPr lang="en-US" dirty="0" smtClean="0">
              <a:solidFill>
                <a:srgbClr val="898989"/>
              </a:solidFill>
              <a:latin typeface="Calibri" pitchFamily="34" charset="0"/>
            </a:endParaRPr>
          </a:p>
        </p:txBody>
      </p:sp>
      <p:sp>
        <p:nvSpPr>
          <p:cNvPr id="35843" name="Rectangle 20"/>
          <p:cNvSpPr>
            <a:spLocks noGrp="1"/>
          </p:cNvSpPr>
          <p:nvPr>
            <p:ph type="title" idx="4294967295"/>
          </p:nvPr>
        </p:nvSpPr>
        <p:spPr>
          <a:xfrm>
            <a:off x="612775" y="79375"/>
            <a:ext cx="8074025" cy="719138"/>
          </a:xfrm>
        </p:spPr>
        <p:txBody>
          <a:bodyPr>
            <a:normAutofit fontScale="90000"/>
          </a:bodyPr>
          <a:lstStyle/>
          <a:p>
            <a:r>
              <a:rPr lang="en-US" dirty="0" smtClean="0">
                <a:latin typeface="Arial" pitchFamily="34" charset="0"/>
              </a:rPr>
              <a:t>	</a:t>
            </a:r>
            <a:r>
              <a:rPr lang="en-US" sz="3600" b="1" dirty="0" smtClean="0">
                <a:solidFill>
                  <a:schemeClr val="accent6">
                    <a:lumMod val="75000"/>
                  </a:schemeClr>
                </a:solidFill>
                <a:latin typeface="Arial" pitchFamily="34" charset="0"/>
              </a:rPr>
              <a:t>Enterprise &amp; State of Georgia </a:t>
            </a:r>
          </a:p>
        </p:txBody>
      </p:sp>
      <p:pic>
        <p:nvPicPr>
          <p:cNvPr id="7" name="Picture 6" descr="07_ENT_CMY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7" y="79375"/>
            <a:ext cx="20812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9" name="TextBox 8"/>
          <p:cNvSpPr txBox="1">
            <a:spLocks noChangeArrowheads="1"/>
          </p:cNvSpPr>
          <p:nvPr/>
        </p:nvSpPr>
        <p:spPr bwMode="auto">
          <a:xfrm>
            <a:off x="563563" y="1117600"/>
            <a:ext cx="3228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auto" hangingPunct="1">
              <a:spcBef>
                <a:spcPts val="0"/>
              </a:spcBef>
              <a:spcAft>
                <a:spcPts val="0"/>
              </a:spcAft>
            </a:pPr>
            <a:endParaRPr lang="en-US" sz="4200" dirty="0">
              <a:solidFill>
                <a:srgbClr val="036939"/>
              </a:solidFill>
            </a:endParaRPr>
          </a:p>
        </p:txBody>
      </p:sp>
      <p:grpSp>
        <p:nvGrpSpPr>
          <p:cNvPr id="19" name="Group 18"/>
          <p:cNvGrpSpPr>
            <a:grpSpLocks/>
          </p:cNvGrpSpPr>
          <p:nvPr/>
        </p:nvGrpSpPr>
        <p:grpSpPr bwMode="auto">
          <a:xfrm>
            <a:off x="169217" y="852843"/>
            <a:ext cx="3484563" cy="1166813"/>
            <a:chOff x="609600" y="3641725"/>
            <a:chExt cx="3484563" cy="1166637"/>
          </a:xfrm>
        </p:grpSpPr>
        <p:sp>
          <p:nvSpPr>
            <p:cNvPr id="24" name="TextBox 11"/>
            <p:cNvSpPr txBox="1">
              <a:spLocks noChangeArrowheads="1"/>
            </p:cNvSpPr>
            <p:nvPr/>
          </p:nvSpPr>
          <p:spPr bwMode="auto">
            <a:xfrm>
              <a:off x="1952632" y="3701902"/>
              <a:ext cx="2141531" cy="52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auto" hangingPunct="1">
                <a:spcBef>
                  <a:spcPts val="0"/>
                </a:spcBef>
                <a:spcAft>
                  <a:spcPts val="0"/>
                </a:spcAft>
              </a:pPr>
              <a:r>
                <a:rPr lang="en-US" sz="1400" b="0" dirty="0" smtClean="0">
                  <a:solidFill>
                    <a:srgbClr val="595959"/>
                  </a:solidFill>
                </a:rPr>
                <a:t>Over 200+ Georgia Locations to service you </a:t>
              </a:r>
              <a:endParaRPr lang="en-US" sz="1400" b="0" dirty="0">
                <a:solidFill>
                  <a:srgbClr val="595959"/>
                </a:solidFill>
              </a:endParaRPr>
            </a:p>
          </p:txBody>
        </p:sp>
        <p:pic>
          <p:nvPicPr>
            <p:cNvPr id="21" name="Picture 4" descr="location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641725"/>
              <a:ext cx="1301899" cy="11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60" name="Picture 20" descr="https://www.enterprise.com/car_rental/include/20130910202150/images/ico_loyalty_eplu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5439" y="891529"/>
            <a:ext cx="793105" cy="104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15857" y="2529533"/>
            <a:ext cx="6304833" cy="2868478"/>
          </a:xfrm>
          <a:prstGeom prst="rect">
            <a:avLst/>
          </a:prstGeom>
        </p:spPr>
        <p:txBody>
          <a:bodyPr wrap="square">
            <a:spAutoFit/>
          </a:bodyPr>
          <a:lstStyle/>
          <a:p>
            <a:pPr marL="342900" lvl="0" indent="-342900" eaLnBrk="0" hangingPunct="0">
              <a:spcBef>
                <a:spcPct val="20000"/>
              </a:spcBef>
              <a:buClr>
                <a:schemeClr val="accent6">
                  <a:lumMod val="75000"/>
                </a:schemeClr>
              </a:buClr>
              <a:buFont typeface="Arial" pitchFamily="34" charset="0"/>
              <a:buChar char="•"/>
              <a:defRPr/>
            </a:pPr>
            <a:r>
              <a:rPr lang="en-US" sz="2200" b="0" dirty="0">
                <a:solidFill>
                  <a:prstClr val="black"/>
                </a:solidFill>
                <a:latin typeface="HZ Interstate Regular"/>
                <a:cs typeface="Arial" pitchFamily="34" charset="0"/>
              </a:rPr>
              <a:t>Free </a:t>
            </a:r>
            <a:r>
              <a:rPr lang="en-US" sz="2200" b="0" dirty="0" smtClean="0">
                <a:solidFill>
                  <a:prstClr val="black"/>
                </a:solidFill>
                <a:latin typeface="HZ Interstate Regular"/>
                <a:cs typeface="Arial" pitchFamily="34" charset="0"/>
              </a:rPr>
              <a:t>Pick-up service</a:t>
            </a:r>
            <a:endParaRPr lang="en-US" sz="2200" b="0" dirty="0">
              <a:solidFill>
                <a:prstClr val="black"/>
              </a:solidFill>
              <a:latin typeface="HZ Interstate Regular"/>
              <a:cs typeface="Arial" pitchFamily="34" charset="0"/>
            </a:endParaRPr>
          </a:p>
          <a:p>
            <a:pPr marL="342900" lvl="0" indent="-342900" eaLnBrk="0" hangingPunct="0">
              <a:spcBef>
                <a:spcPct val="20000"/>
              </a:spcBef>
              <a:buClr>
                <a:schemeClr val="accent6">
                  <a:lumMod val="75000"/>
                </a:schemeClr>
              </a:buClr>
              <a:buFont typeface="Arial" pitchFamily="34" charset="0"/>
              <a:buChar char="•"/>
              <a:defRPr/>
            </a:pPr>
            <a:r>
              <a:rPr lang="en-US" sz="2200" b="0" dirty="0" smtClean="0">
                <a:solidFill>
                  <a:prstClr val="black"/>
                </a:solidFill>
                <a:latin typeface="HZ Interstate Regular"/>
                <a:cs typeface="Arial" pitchFamily="34" charset="0"/>
              </a:rPr>
              <a:t>LDW/Liability included </a:t>
            </a:r>
            <a:r>
              <a:rPr lang="en-US" sz="2200" b="0" dirty="0">
                <a:solidFill>
                  <a:prstClr val="black"/>
                </a:solidFill>
                <a:latin typeface="HZ Interstate Regular"/>
                <a:cs typeface="Arial" pitchFamily="34" charset="0"/>
              </a:rPr>
              <a:t>in </a:t>
            </a:r>
            <a:r>
              <a:rPr lang="en-US" sz="2200" b="0" dirty="0" smtClean="0">
                <a:solidFill>
                  <a:prstClr val="black"/>
                </a:solidFill>
                <a:latin typeface="HZ Interstate Regular"/>
                <a:cs typeface="Arial" pitchFamily="34" charset="0"/>
              </a:rPr>
              <a:t>rates</a:t>
            </a:r>
            <a:endParaRPr lang="en-US" sz="2200" b="0" dirty="0">
              <a:solidFill>
                <a:prstClr val="black"/>
              </a:solidFill>
              <a:latin typeface="HZ Interstate Regular"/>
              <a:cs typeface="Arial" pitchFamily="34" charset="0"/>
            </a:endParaRPr>
          </a:p>
          <a:p>
            <a:pPr marL="342900" lvl="0" indent="-342900" eaLnBrk="0" hangingPunct="0">
              <a:spcBef>
                <a:spcPct val="20000"/>
              </a:spcBef>
              <a:buClr>
                <a:schemeClr val="accent6">
                  <a:lumMod val="75000"/>
                </a:schemeClr>
              </a:buClr>
              <a:buFont typeface="Arial" pitchFamily="34" charset="0"/>
              <a:buChar char="•"/>
              <a:defRPr/>
            </a:pPr>
            <a:r>
              <a:rPr lang="en-US" sz="2200" b="0" dirty="0">
                <a:solidFill>
                  <a:prstClr val="black"/>
                </a:solidFill>
                <a:latin typeface="HZ Interstate Regular"/>
                <a:cs typeface="Arial" pitchFamily="34" charset="0"/>
              </a:rPr>
              <a:t>Direct billing </a:t>
            </a:r>
            <a:r>
              <a:rPr lang="en-US" sz="2200" b="0" dirty="0" smtClean="0">
                <a:solidFill>
                  <a:prstClr val="black"/>
                </a:solidFill>
                <a:latin typeface="HZ Interstate Regular"/>
                <a:cs typeface="Arial" pitchFamily="34" charset="0"/>
              </a:rPr>
              <a:t>available</a:t>
            </a:r>
            <a:endParaRPr lang="en-US" sz="2200" b="0" dirty="0">
              <a:solidFill>
                <a:prstClr val="black"/>
              </a:solidFill>
              <a:latin typeface="HZ Interstate Regular"/>
              <a:cs typeface="Arial" pitchFamily="34" charset="0"/>
            </a:endParaRPr>
          </a:p>
          <a:p>
            <a:pPr marL="342900" lvl="0" indent="-342900" eaLnBrk="0" hangingPunct="0">
              <a:spcBef>
                <a:spcPct val="20000"/>
              </a:spcBef>
              <a:buClr>
                <a:schemeClr val="accent6">
                  <a:lumMod val="75000"/>
                </a:schemeClr>
              </a:buClr>
              <a:buFont typeface="Arial" pitchFamily="34" charset="0"/>
              <a:buChar char="•"/>
              <a:defRPr/>
            </a:pPr>
            <a:r>
              <a:rPr lang="en-US" sz="2200" b="0" dirty="0">
                <a:solidFill>
                  <a:prstClr val="black"/>
                </a:solidFill>
                <a:latin typeface="HZ Interstate Regular"/>
                <a:cs typeface="Arial" pitchFamily="34" charset="0"/>
              </a:rPr>
              <a:t>Personal Travel </a:t>
            </a:r>
            <a:r>
              <a:rPr lang="en-US" sz="2200" b="0" dirty="0" smtClean="0">
                <a:solidFill>
                  <a:prstClr val="black"/>
                </a:solidFill>
                <a:latin typeface="HZ Interstate Regular"/>
                <a:cs typeface="Arial" pitchFamily="34" charset="0"/>
              </a:rPr>
              <a:t>Program</a:t>
            </a:r>
          </a:p>
          <a:p>
            <a:pPr marL="342900" lvl="0" indent="-342900" eaLnBrk="0" hangingPunct="0">
              <a:spcBef>
                <a:spcPct val="20000"/>
              </a:spcBef>
              <a:buClr>
                <a:schemeClr val="accent6">
                  <a:lumMod val="75000"/>
                </a:schemeClr>
              </a:buClr>
              <a:buFont typeface="Arial" pitchFamily="34" charset="0"/>
              <a:buChar char="•"/>
              <a:defRPr/>
            </a:pPr>
            <a:r>
              <a:rPr lang="en-US" sz="2200" b="0" dirty="0" smtClean="0">
                <a:solidFill>
                  <a:prstClr val="black"/>
                </a:solidFill>
                <a:latin typeface="HZ Interstate Regular"/>
                <a:cs typeface="Arial" pitchFamily="34" charset="0"/>
              </a:rPr>
              <a:t>Spring Street location – 116 Spring Street SW</a:t>
            </a:r>
          </a:p>
          <a:p>
            <a:pPr marL="342900" lvl="0" indent="-342900" eaLnBrk="0" hangingPunct="0">
              <a:spcBef>
                <a:spcPct val="20000"/>
              </a:spcBef>
              <a:buClr>
                <a:schemeClr val="accent6">
                  <a:lumMod val="75000"/>
                </a:schemeClr>
              </a:buClr>
              <a:buFont typeface="Arial" pitchFamily="34" charset="0"/>
              <a:buChar char="•"/>
              <a:defRPr/>
            </a:pPr>
            <a:r>
              <a:rPr lang="en-US" sz="2200" b="0" dirty="0" smtClean="0">
                <a:solidFill>
                  <a:prstClr val="black"/>
                </a:solidFill>
                <a:latin typeface="HZ Interstate Regular"/>
                <a:cs typeface="Arial" pitchFamily="34" charset="0"/>
              </a:rPr>
              <a:t>Optional Box Truck rentals</a:t>
            </a:r>
          </a:p>
          <a:p>
            <a:pPr marL="342900" lvl="0" indent="-342900" eaLnBrk="0" hangingPunct="0">
              <a:spcBef>
                <a:spcPct val="20000"/>
              </a:spcBef>
              <a:buClr>
                <a:schemeClr val="accent6">
                  <a:lumMod val="75000"/>
                </a:schemeClr>
              </a:buClr>
              <a:buFont typeface="Arial" pitchFamily="34" charset="0"/>
              <a:buChar char="•"/>
              <a:defRPr/>
            </a:pPr>
            <a:r>
              <a:rPr lang="en-US" sz="2200" b="0" dirty="0" smtClean="0">
                <a:solidFill>
                  <a:prstClr val="black"/>
                </a:solidFill>
                <a:latin typeface="HZ Interstate Regular"/>
                <a:cs typeface="Arial" pitchFamily="34" charset="0"/>
              </a:rPr>
              <a:t>Free one way rental</a:t>
            </a:r>
            <a:endParaRPr lang="en-US" sz="2200" b="0" dirty="0">
              <a:solidFill>
                <a:prstClr val="black"/>
              </a:solidFill>
              <a:latin typeface="HZ Interstate Regular"/>
              <a:cs typeface="Arial" pitchFamily="34" charset="0"/>
            </a:endParaRPr>
          </a:p>
        </p:txBody>
      </p:sp>
    </p:spTree>
    <p:extLst>
      <p:ext uri="{BB962C8B-B14F-4D97-AF65-F5344CB8AC3E}">
        <p14:creationId xmlns:p14="http://schemas.microsoft.com/office/powerpoint/2010/main" val="4969486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49169"/>
                                        </p:tgtEl>
                                        <p:attrNameLst>
                                          <p:attrName>style.visibility</p:attrName>
                                        </p:attrNameLst>
                                      </p:cBhvr>
                                      <p:to>
                                        <p:strVal val="visible"/>
                                      </p:to>
                                    </p:set>
                                    <p:animEffect transition="in" filter="wipe(up)">
                                      <p:cBhvr>
                                        <p:cTn id="7" dur="500"/>
                                        <p:tgtEl>
                                          <p:spTgt spid="491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1" presetClass="entr" presetSubtype="0" fill="hold" nodeType="afterEffect">
                                  <p:stCondLst>
                                    <p:cond delay="1500"/>
                                  </p:stCondLst>
                                  <p:childTnLst>
                                    <p:set>
                                      <p:cBhvr>
                                        <p:cTn id="15"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831850"/>
          </a:xfrm>
        </p:spPr>
        <p:txBody>
          <a:bodyPr/>
          <a:lstStyle/>
          <a:p>
            <a:pPr algn="l"/>
            <a:r>
              <a:rPr lang="en-US" sz="3200" b="1" kern="0" dirty="0" smtClean="0">
                <a:solidFill>
                  <a:srgbClr val="F56600"/>
                </a:solidFill>
                <a:latin typeface="Arial"/>
                <a:cs typeface="+mj-cs"/>
              </a:rPr>
              <a:t>Hertz - State of GA Rental Program</a:t>
            </a:r>
            <a:endParaRPr lang="en-US" altLang="en-US" sz="4000" i="1" dirty="0" smtClean="0">
              <a:latin typeface="HZ Interstate Regular"/>
            </a:endParaRPr>
          </a:p>
        </p:txBody>
      </p:sp>
      <p:sp>
        <p:nvSpPr>
          <p:cNvPr id="18435" name="Content Placeholder 2"/>
          <p:cNvSpPr>
            <a:spLocks noGrp="1"/>
          </p:cNvSpPr>
          <p:nvPr>
            <p:ph idx="1"/>
          </p:nvPr>
        </p:nvSpPr>
        <p:spPr>
          <a:xfrm>
            <a:off x="457200" y="990600"/>
            <a:ext cx="8229600" cy="5334000"/>
          </a:xfrm>
        </p:spPr>
        <p:txBody>
          <a:bodyPr/>
          <a:lstStyle/>
          <a:p>
            <a:pPr>
              <a:buClr>
                <a:schemeClr val="accent6"/>
              </a:buClr>
              <a:defRPr/>
            </a:pPr>
            <a:r>
              <a:rPr lang="en-US" sz="2200" dirty="0" smtClean="0">
                <a:latin typeface="HZ Interstate Regular"/>
              </a:rPr>
              <a:t>Free Pick-up and Delivery/Staging available</a:t>
            </a:r>
          </a:p>
          <a:p>
            <a:pPr lvl="1">
              <a:buClr>
                <a:schemeClr val="accent6"/>
              </a:buClr>
              <a:defRPr/>
            </a:pPr>
            <a:r>
              <a:rPr lang="en-US" sz="2200" dirty="0" smtClean="0">
                <a:latin typeface="HZ Interstate Regular"/>
              </a:rPr>
              <a:t>All state renters greater than 30 miles from nearest Hertz can have a vehicle delivered or staged at facility for free.</a:t>
            </a:r>
          </a:p>
          <a:p>
            <a:pPr>
              <a:buClr>
                <a:schemeClr val="accent6"/>
              </a:buClr>
              <a:defRPr/>
            </a:pPr>
            <a:r>
              <a:rPr lang="en-US" sz="2200" dirty="0" smtClean="0">
                <a:latin typeface="HZ Interstate Regular"/>
              </a:rPr>
              <a:t>LDW/Loss Damage Waiver included in rates</a:t>
            </a:r>
          </a:p>
          <a:p>
            <a:pPr>
              <a:buClr>
                <a:schemeClr val="accent6"/>
              </a:buClr>
              <a:defRPr/>
            </a:pPr>
            <a:r>
              <a:rPr lang="en-US" sz="2200" dirty="0" smtClean="0">
                <a:latin typeface="HZ Interstate Regular"/>
              </a:rPr>
              <a:t>Direct billing available in-state and out of state renters</a:t>
            </a:r>
          </a:p>
          <a:p>
            <a:pPr>
              <a:buClr>
                <a:schemeClr val="accent6"/>
              </a:buClr>
              <a:defRPr/>
            </a:pPr>
            <a:r>
              <a:rPr lang="en-US" sz="2200" dirty="0" smtClean="0">
                <a:latin typeface="HZ Interstate Regular"/>
              </a:rPr>
              <a:t>Free one way rental instate</a:t>
            </a:r>
            <a:endParaRPr lang="en-US" sz="1800" dirty="0" smtClean="0">
              <a:latin typeface="HZ Interstate Regular"/>
            </a:endParaRPr>
          </a:p>
          <a:p>
            <a:pPr>
              <a:buClr>
                <a:schemeClr val="accent6"/>
              </a:buClr>
              <a:defRPr/>
            </a:pPr>
            <a:r>
              <a:rPr lang="en-US" sz="2200" dirty="0" smtClean="0">
                <a:latin typeface="HZ Interstate Regular"/>
              </a:rPr>
              <a:t>Personal Travel Program</a:t>
            </a:r>
          </a:p>
          <a:p>
            <a:pPr>
              <a:buClr>
                <a:schemeClr val="accent6"/>
              </a:buClr>
              <a:defRPr/>
            </a:pPr>
            <a:r>
              <a:rPr lang="en-US" sz="2200" dirty="0" smtClean="0">
                <a:latin typeface="HZ Interstate Regular"/>
              </a:rPr>
              <a:t>Hertz Gold Rewards</a:t>
            </a:r>
          </a:p>
          <a:p>
            <a:pPr lvl="1">
              <a:buClr>
                <a:schemeClr val="accent6"/>
              </a:buClr>
              <a:defRPr/>
            </a:pPr>
            <a:r>
              <a:rPr lang="en-US" sz="2200" dirty="0" smtClean="0">
                <a:latin typeface="HZ Interstate Regular"/>
              </a:rPr>
              <a:t>Speed and Expedited Airport Service </a:t>
            </a:r>
          </a:p>
          <a:p>
            <a:pPr lvl="1">
              <a:buClr>
                <a:schemeClr val="accent6"/>
              </a:buClr>
              <a:defRPr/>
            </a:pPr>
            <a:r>
              <a:rPr lang="en-US" sz="2200" dirty="0" smtClean="0">
                <a:latin typeface="HZ Interstate Regular"/>
              </a:rPr>
              <a:t>Airport renters </a:t>
            </a:r>
            <a:r>
              <a:rPr lang="en-US" sz="2200" dirty="0">
                <a:latin typeface="HZ Interstate Regular"/>
              </a:rPr>
              <a:t>g</a:t>
            </a:r>
            <a:r>
              <a:rPr lang="en-US" sz="2200" dirty="0" smtClean="0">
                <a:latin typeface="HZ Interstate Regular"/>
              </a:rPr>
              <a:t>et </a:t>
            </a:r>
            <a:r>
              <a:rPr lang="en-US" sz="2200" dirty="0">
                <a:latin typeface="HZ Interstate Regular"/>
              </a:rPr>
              <a:t>Mobile Alerts sent to your phone </a:t>
            </a:r>
            <a:r>
              <a:rPr lang="en-US" sz="2200" dirty="0" smtClean="0">
                <a:latin typeface="HZ Interstate Regular"/>
              </a:rPr>
              <a:t>to </a:t>
            </a:r>
            <a:r>
              <a:rPr lang="en-US" sz="2200" dirty="0">
                <a:latin typeface="HZ Interstate Regular"/>
              </a:rPr>
              <a:t>let you know which car you will be driving and where it is parked the minute it is ready</a:t>
            </a:r>
            <a:r>
              <a:rPr lang="en-US" sz="2200" dirty="0" smtClean="0">
                <a:latin typeface="HZ Interstate Regular"/>
              </a:rPr>
              <a:t>.</a:t>
            </a:r>
          </a:p>
          <a:p>
            <a:pPr marL="0" indent="0">
              <a:buNone/>
              <a:defRPr/>
            </a:pPr>
            <a:endParaRPr lang="en-US" dirty="0" smtClean="0">
              <a:latin typeface="HZ Interstate Regular"/>
            </a:endParaRPr>
          </a:p>
          <a:p>
            <a:pPr>
              <a:defRPr/>
            </a:pPr>
            <a:endParaRPr lang="en-US" dirty="0">
              <a:latin typeface="HZ Interstate Regular"/>
            </a:endParaRPr>
          </a:p>
          <a:p>
            <a:pPr marL="457200" lvl="1" indent="0">
              <a:buNone/>
              <a:defRPr/>
            </a:pPr>
            <a:endParaRPr lang="en-US" dirty="0" smtClean="0">
              <a:latin typeface="HZ Interstate Regular"/>
            </a:endParaRPr>
          </a:p>
          <a:p>
            <a:pPr lvl="1">
              <a:buFont typeface="Arial" panose="020B0604020202020204" pitchFamily="34" charset="0"/>
              <a:buChar char="•"/>
              <a:defRPr/>
            </a:pPr>
            <a:endParaRPr lang="en-US" dirty="0">
              <a:latin typeface="HZ Interstate Regular"/>
            </a:endParaRPr>
          </a:p>
          <a:p>
            <a:pPr lvl="1">
              <a:buFont typeface="Arial" panose="020B0604020202020204" pitchFamily="34" charset="0"/>
              <a:buChar char="•"/>
              <a:defRPr/>
            </a:pPr>
            <a:endParaRPr lang="en-US" dirty="0">
              <a:latin typeface="HZ Interstate Regular"/>
            </a:endParaRPr>
          </a:p>
          <a:p>
            <a:pPr lvl="1">
              <a:buFont typeface="Arial" panose="020B0604020202020204" pitchFamily="34" charset="0"/>
              <a:buChar char="•"/>
              <a:defRPr/>
            </a:pPr>
            <a:endParaRPr lang="en-US" dirty="0" smtClean="0">
              <a:latin typeface="HZ Interstate Regular"/>
            </a:endParaRPr>
          </a:p>
          <a:p>
            <a:pPr>
              <a:defRPr/>
            </a:pPr>
            <a:endParaRPr lang="en-US" dirty="0" smtClean="0">
              <a:latin typeface="HZ Interstate Regular"/>
            </a:endParaRPr>
          </a:p>
        </p:txBody>
      </p:sp>
      <p:sp>
        <p:nvSpPr>
          <p:cNvPr id="4" name="Slide Number Placeholder 3"/>
          <p:cNvSpPr>
            <a:spLocks noGrp="1"/>
          </p:cNvSpPr>
          <p:nvPr>
            <p:ph type="sldNum" sz="quarter" idx="11"/>
          </p:nvPr>
        </p:nvSpPr>
        <p:spPr/>
        <p:txBody>
          <a:bodyPr/>
          <a:lstStyle/>
          <a:p>
            <a:pPr>
              <a:defRPr/>
            </a:pPr>
            <a:fld id="{74393194-AF4B-4A43-BA37-510F20D4062E}"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1524317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961157"/>
            <a:ext cx="7543800" cy="1142085"/>
          </a:xfrm>
        </p:spPr>
        <p:txBody>
          <a:bodyPr/>
          <a:lstStyle/>
          <a:p>
            <a:pPr marL="0" indent="0" algn="ctr">
              <a:buNone/>
            </a:pPr>
            <a:r>
              <a:rPr lang="en-US" sz="3200" i="1" kern="1200" cap="all" dirty="0">
                <a:solidFill>
                  <a:schemeClr val="accent5"/>
                </a:solidFill>
                <a:latin typeface="HZ Interstate Regular"/>
                <a:ea typeface="+mj-ea"/>
                <a:cs typeface="Arial" pitchFamily="34" charset="0"/>
              </a:rPr>
              <a:t>Reservation Process</a:t>
            </a:r>
            <a:endParaRPr lang="en-US" sz="3200" i="1" dirty="0">
              <a:solidFill>
                <a:schemeClr val="accent5"/>
              </a:solidFill>
            </a:endParaRPr>
          </a:p>
        </p:txBody>
      </p:sp>
    </p:spTree>
    <p:extLst>
      <p:ext uri="{BB962C8B-B14F-4D97-AF65-F5344CB8AC3E}">
        <p14:creationId xmlns:p14="http://schemas.microsoft.com/office/powerpoint/2010/main" val="249674972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734c7aed-17d8-43bc-af4f-336cf7c991d0"/>
  <p:tag name="ARTICULATE_SLIDE_PAUSE" val="1"/>
  <p:tag name="ARTICULATE_NAV_LEVEL" val="1"/>
  <p:tag name="ARTICULATE_PLAYLIST_ID" val="-1"/>
  <p:tag name="ARTICULATE_LOCK_SLIDE" val="0"/>
  <p:tag name="AUDIO_ID" val="280"/>
  <p:tag name="ELAPSEDTIME" val="18.9"/>
  <p:tag name="ARTICULATE_SLIDE_NAV" val="11"/>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f6e73ec-c29c-4f5e-899d-18e7beb6e4b6"/>
  <p:tag name="ARTICULATE_SLIDE_PAUSE" val="1"/>
  <p:tag name="ARTICULATE_NAV_LEVEL" val="1"/>
  <p:tag name="ARTICULATE_PLAYLIST_ID" val="-1"/>
  <p:tag name="ARTICULATE_LOCK_SLIDE" val="0"/>
  <p:tag name="AUDIO_ID" val="299"/>
  <p:tag name="ELAPSEDTIME" val="38.6"/>
  <p:tag name="ARTICULATE_SLIDE_NAV" val="7"/>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ca9f527c-1a4a-4ff1-a752-1bff83dc63b8"/>
  <p:tag name="ARTICULATE_SLIDE_PAUSE" val="1"/>
  <p:tag name="ARTICULATE_NAV_LEVEL" val="1"/>
  <p:tag name="ARTICULATE_PLAYLIST_ID" val="-1"/>
  <p:tag name="ARTICULATE_LOCK_SLIDE" val="0"/>
  <p:tag name="AUDIO_ID" val="298"/>
  <p:tag name="ELAPSEDTIME" val="16.7"/>
  <p:tag name="ARTICULATE_SLIDE_NAV" val="8"/>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46b6d8c2-1215-441c-9bb9-5a24a0b3f0c5"/>
  <p:tag name="ARTICULATE_SLIDE_PAUSE" val="1"/>
  <p:tag name="ARTICULATE_NAV_LEVEL" val="1"/>
  <p:tag name="ARTICULATE_PLAYLIST_ID" val="-1"/>
  <p:tag name="ARTICULATE_LOCK_SLIDE" val="0"/>
  <p:tag name="AUDIO_ID" val="301"/>
  <p:tag name="ELAPSEDTIME" val="20.7"/>
  <p:tag name="ARTICULATE_SLIDE_NAV" val="9"/>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0f4d09b8-3f07-4a16-8f2c-36ba03118b8f"/>
  <p:tag name="ARTICULATE_SLIDE_PAUSE" val="1"/>
  <p:tag name="ARTICULATE_NAV_LEVEL" val="1"/>
  <p:tag name="ARTICULATE_PLAYLIST_ID" val="-1"/>
  <p:tag name="ARTICULATE_LOCK_SLIDE" val="0"/>
  <p:tag name="AUDIO_ID" val="302"/>
  <p:tag name="ELAPSEDTIME" val="9.2"/>
  <p:tag name="ARTICULATE_SLIDE_NAV" val="10"/>
</p:tagLst>
</file>

<file path=ppt/theme/theme1.xml><?xml version="1.0" encoding="utf-8"?>
<a:theme xmlns:a="http://schemas.openxmlformats.org/drawingml/2006/main" name="Governor Dec4_5DRAFT">
  <a:themeElements>
    <a:clrScheme name="Peach Palette">
      <a:dk1>
        <a:srgbClr val="000000"/>
      </a:dk1>
      <a:lt1>
        <a:srgbClr val="FFFFFF"/>
      </a:lt1>
      <a:dk2>
        <a:srgbClr val="000000"/>
      </a:dk2>
      <a:lt2>
        <a:srgbClr val="808080"/>
      </a:lt2>
      <a:accent1>
        <a:srgbClr val="E3E899"/>
      </a:accent1>
      <a:accent2>
        <a:srgbClr val="D4E04C"/>
      </a:accent2>
      <a:accent3>
        <a:srgbClr val="7DBA00"/>
      </a:accent3>
      <a:accent4>
        <a:srgbClr val="299926"/>
      </a:accent4>
      <a:accent5>
        <a:srgbClr val="F56600"/>
      </a:accent5>
      <a:accent6>
        <a:srgbClr val="CF035C"/>
      </a:accent6>
      <a:hlink>
        <a:srgbClr val="299926"/>
      </a:hlink>
      <a:folHlink>
        <a:srgbClr val="99CC00"/>
      </a:folHlink>
    </a:clrScheme>
    <a:fontScheme name="Governor Dec4_5DRA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Governor Dec4_5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vernor Dec4_5DRAF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vernor Dec4_5DRAF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vernor Dec4_5DRAF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vernor Dec4_5DRAF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vernor Dec4_5DRAF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vernor Dec4_5DRAF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vernor Dec4_5DRAF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vernor Dec4_5DRAF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vernor Dec4_5DRAF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vernor Dec4_5DRAF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vernor Dec4_5DRAF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axCatchAll xmlns="64719721-3f2e-4037-a826-7fe00fbc2e3c">
      <Value>162</Value>
    </TaxCatchAll>
    <EffectiveDate xmlns="0726195c-4e5f-403b-b0e6-5bc4fc6a495f">2015-01-20T22:36:00+00:00</EffectiveDate>
    <Division xmlns="64719721-3f2e-4037-a826-7fe00fbc2e3c">State Purchasing</Division>
    <CategoryDoc xmlns="0726195c-4e5f-403b-b0e6-5bc4fc6a495f">Services/Special Projects Supporting Docs</CategoryDoc>
    <b814ba249d91463a8222dc7318a2e120 xmlns="64719721-3f2e-4037-a826-7fe00fbc2e3c">
      <Terms xmlns="http://schemas.microsoft.com/office/infopath/2007/PartnerControls">
        <TermInfo xmlns="http://schemas.microsoft.com/office/infopath/2007/PartnerControls">
          <TermName xmlns="http://schemas.microsoft.com/office/infopath/2007/PartnerControls">Statewide Contract Webinars</TermName>
          <TermId xmlns="http://schemas.microsoft.com/office/infopath/2007/PartnerControls">f3452e5d-f6ba-4b98-8466-b04135e3c91b</TermId>
        </TermInfo>
      </Terms>
    </b814ba249d91463a8222dc7318a2e120>
    <DocumentDescription xmlns="0726195c-4e5f-403b-b0e6-5bc4fc6a495f">Statewide Contract Webinar PowerPoint Template</DocumentDescription>
    <TaxKeywordTaxHTField xmlns="64719721-3f2e-4037-a826-7fe00fbc2e3c">
      <Terms xmlns="http://schemas.microsoft.com/office/infopath/2007/PartnerControls"/>
    </TaxKeywordTaxHTField>
    <DisplayPriority xmlns="0726195c-4e5f-403b-b0e6-5bc4fc6a495f">12</DisplayPriority>
  </documentManagement>
</p:properties>
</file>

<file path=customXml/item3.xml><?xml version="1.0" encoding="utf-8"?>
<ct:contentTypeSchema xmlns:ct="http://schemas.microsoft.com/office/2006/metadata/contentType" xmlns:ma="http://schemas.microsoft.com/office/2006/metadata/properties/metaAttributes" ct:_="" ma:_="" ma:contentTypeName="DOASAssetContentType" ma:contentTypeID="0x010100B2029F26138C4BFDA158A626F91E876A003A02FEC7EC5AC44E82864542632E2E46" ma:contentTypeVersion="66" ma:contentTypeDescription="This is used to create DOAS Asset Library" ma:contentTypeScope="" ma:versionID="97eedc6fba10352b8ad4c578ebf7166c">
  <xsd:schema xmlns:xsd="http://www.w3.org/2001/XMLSchema" xmlns:xs="http://www.w3.org/2001/XMLSchema" xmlns:p="http://schemas.microsoft.com/office/2006/metadata/properties" xmlns:ns2="0726195c-4e5f-403b-b0e6-5bc4fc6a495f" xmlns:ns3="64719721-3f2e-4037-a826-7fe00fbc2e3c" targetNamespace="http://schemas.microsoft.com/office/2006/metadata/properties" ma:root="true" ma:fieldsID="9b96d90983392e6d502ced9569a43495" ns2:_="" ns3:_="">
    <xsd:import namespace="0726195c-4e5f-403b-b0e6-5bc4fc6a495f"/>
    <xsd:import namespace="64719721-3f2e-4037-a826-7fe00fbc2e3c"/>
    <xsd:element name="properties">
      <xsd:complexType>
        <xsd:sequence>
          <xsd:element name="documentManagement">
            <xsd:complexType>
              <xsd:all>
                <xsd:element ref="ns2:CategoryDoc" minOccurs="0"/>
                <xsd:element ref="ns2:EffectiveDate"/>
                <xsd:element ref="ns2:DocumentDescription"/>
                <xsd:element ref="ns2:DisplayPriority" minOccurs="0"/>
                <xsd:element ref="ns3:b814ba249d91463a8222dc7318a2e120" minOccurs="0"/>
                <xsd:element ref="ns3:TaxCatchAll" minOccurs="0"/>
                <xsd:element ref="ns3:TaxCatchAllLabel" minOccurs="0"/>
                <xsd:element ref="ns3:TaxKeywordTaxHTField" minOccurs="0"/>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6195c-4e5f-403b-b0e6-5bc4fc6a495f" elementFormDefault="qualified">
    <xsd:import namespace="http://schemas.microsoft.com/office/2006/documentManagement/types"/>
    <xsd:import namespace="http://schemas.microsoft.com/office/infopath/2007/PartnerControls"/>
    <xsd:element name="CategoryDoc" ma:index="8" nillable="true" ma:displayName="Document Category" ma:default="none" ma:description="" ma:format="Dropdown" ma:internalName="CategoryDoc">
      <xsd:simpleType>
        <xsd:restriction base="dms:Choice">
          <xsd:enumeration value="none"/>
          <xsd:enumeration value="Goods Contract Supporting Docs"/>
          <xsd:enumeration value="Goods Contract Webinars"/>
          <xsd:enumeration value="Information Technology Supporting Docs"/>
          <xsd:enumeration value="Information Technology Webinars"/>
          <xsd:enumeration value="Infrastructure Supporting Docs"/>
          <xsd:enumeration value="Infrastructure Webinars"/>
          <xsd:enumeration value="Services/Special Projects Supporting Docs"/>
          <xsd:enumeration value="Services/Special Projects Webinars"/>
        </xsd:restriction>
      </xsd:simpleType>
    </xsd:element>
    <xsd:element name="EffectiveDate" ma:index="9" ma:displayName="Effective Date" ma:default="[today]" ma:description="" ma:format="DateTime" ma:internalName="EffectiveDate">
      <xsd:simpleType>
        <xsd:restriction base="dms:DateTime"/>
      </xsd:simpleType>
    </xsd:element>
    <xsd:element name="DocumentDescription" ma:index="10" ma:displayName="Document Description" ma:description="Note" ma:internalName="DocumentDescription">
      <xsd:simpleType>
        <xsd:restriction base="dms:Note">
          <xsd:maxLength value="255"/>
        </xsd:restriction>
      </xsd:simpleType>
    </xsd:element>
    <xsd:element name="DisplayPriority" ma:index="11" nillable="true" ma:displayName="Display Priority" ma:internalName="DisplayPriority">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4719721-3f2e-4037-a826-7fe00fbc2e3c" elementFormDefault="qualified">
    <xsd:import namespace="http://schemas.microsoft.com/office/2006/documentManagement/types"/>
    <xsd:import namespace="http://schemas.microsoft.com/office/infopath/2007/PartnerControls"/>
    <xsd:element name="b814ba249d91463a8222dc7318a2e120" ma:index="12" ma:taxonomy="true" ma:internalName="b814ba249d91463a8222dc7318a2e120" ma:taxonomyFieldName="BusinessServices" ma:displayName="Business Services" ma:readOnly="false" ma:default="" ma:fieldId="{b814ba24-9d91-463a-8222-dc7318a2e120}" ma:sspId="24303319-78b4-4866-9de0-bde40737f1d8" ma:termSetId="c54f94ba-c49d-48e8-b789-4a89780f2686" ma:anchorId="3e0b3416-4f48-409d-9643-5ee8099d9f40" ma:open="false" ma:isKeyword="false">
      <xsd:complexType>
        <xsd:sequence>
          <xsd:element ref="pc:Terms" minOccurs="0" maxOccurs="1"/>
        </xsd:sequence>
      </xsd:complexType>
    </xsd:element>
    <xsd:element name="TaxCatchAll" ma:index="13" nillable="true" ma:displayName="Taxonomy Catch All Column" ma:hidden="true" ma:list="{c085d1ce-44a5-47b0-af7a-48aa3d02d715}" ma:internalName="TaxCatchAll" ma:showField="CatchAllData"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c085d1ce-44a5-47b0-af7a-48aa3d02d715}" ma:internalName="TaxCatchAllLabel" ma:readOnly="true" ma:showField="CatchAllDataLabel"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Division" ma:index="18" nillable="true" ma:displayName="Division" ma:description="" ma:internalName="Divi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mso-contentType ?>
<SharedContentType xmlns="Microsoft.SharePoint.Taxonomy.ContentTypeSync" SourceId="24303319-78b4-4866-9de0-bde40737f1d8" ContentTypeId="0x010100B2029F26138C4BFDA158A626F91E876A" PreviousValue="false"/>
</file>

<file path=customXml/itemProps1.xml><?xml version="1.0" encoding="utf-8"?>
<ds:datastoreItem xmlns:ds="http://schemas.openxmlformats.org/officeDocument/2006/customXml" ds:itemID="{DB4834B8-CB1E-4F5F-A2B4-114D599B786E}"/>
</file>

<file path=customXml/itemProps2.xml><?xml version="1.0" encoding="utf-8"?>
<ds:datastoreItem xmlns:ds="http://schemas.openxmlformats.org/officeDocument/2006/customXml" ds:itemID="{8C5C60F5-DFD0-4884-86A7-11F7831B0E70}"/>
</file>

<file path=customXml/itemProps3.xml><?xml version="1.0" encoding="utf-8"?>
<ds:datastoreItem xmlns:ds="http://schemas.openxmlformats.org/officeDocument/2006/customXml" ds:itemID="{A451486D-1249-4DF7-A164-6A3185C53D2B}"/>
</file>

<file path=customXml/itemProps4.xml><?xml version="1.0" encoding="utf-8"?>
<ds:datastoreItem xmlns:ds="http://schemas.openxmlformats.org/officeDocument/2006/customXml" ds:itemID="{A2347167-5AD0-486D-87A5-AABF009339B0}"/>
</file>

<file path=customXml/itemProps5.xml><?xml version="1.0" encoding="utf-8"?>
<ds:datastoreItem xmlns:ds="http://schemas.openxmlformats.org/officeDocument/2006/customXml" ds:itemID="{5E48710C-402D-49A1-A747-EFC8A39BBC7A}"/>
</file>

<file path=docProps/app.xml><?xml version="1.0" encoding="utf-8"?>
<Properties xmlns="http://schemas.openxmlformats.org/officeDocument/2006/extended-properties" xmlns:vt="http://schemas.openxmlformats.org/officeDocument/2006/docPropsVTypes">
  <Template>Governor Dec4_5DRAFT</Template>
  <TotalTime>23433</TotalTime>
  <Words>2155</Words>
  <Application>Microsoft Office PowerPoint</Application>
  <PresentationFormat>On-screen Show (4:3)</PresentationFormat>
  <Paragraphs>516</Paragraphs>
  <Slides>32</Slides>
  <Notes>27</Notes>
  <HiddenSlides>0</HiddenSlides>
  <MMClips>0</MMClips>
  <ScaleCrop>false</ScaleCrop>
  <HeadingPairs>
    <vt:vector size="10"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32</vt:i4>
      </vt:variant>
      <vt:variant>
        <vt:lpstr>Custom Shows</vt:lpstr>
      </vt:variant>
      <vt:variant>
        <vt:i4>1</vt:i4>
      </vt:variant>
    </vt:vector>
  </HeadingPairs>
  <TitlesOfParts>
    <vt:vector size="45" baseType="lpstr">
      <vt:lpstr>Arial Unicode MS</vt:lpstr>
      <vt:lpstr>MS PGothic</vt:lpstr>
      <vt:lpstr>Arial</vt:lpstr>
      <vt:lpstr>Calibri</vt:lpstr>
      <vt:lpstr>HZ Interstate Regular</vt:lpstr>
      <vt:lpstr>Times New Roman</vt:lpstr>
      <vt:lpstr>Wingdings</vt:lpstr>
      <vt:lpstr>Governor Dec4_5DRAFT</vt:lpstr>
      <vt:lpstr>Custom Design</vt:lpstr>
      <vt:lpstr>Office Theme</vt:lpstr>
      <vt:lpstr>1_Office Theme</vt:lpstr>
      <vt:lpstr>Photo Editor Photo</vt:lpstr>
      <vt:lpstr>Vehicle Rental Statewide Contracts</vt:lpstr>
      <vt:lpstr>Your Presenter  State Purchasing Division – Contracting Officer</vt:lpstr>
      <vt:lpstr>Purpose of this Webinar State Purchasing Division – Statewide Contracts</vt:lpstr>
      <vt:lpstr>Purpose of this Webinar State Purchasing Division – Statewide Contracts</vt:lpstr>
      <vt:lpstr>Statewide Contract Details State Purchasing Division – Statewide Contracts</vt:lpstr>
      <vt:lpstr>Vehicle Rental Services Providers</vt:lpstr>
      <vt:lpstr> Enterprise &amp; State of Georgia </vt:lpstr>
      <vt:lpstr>Hertz - State of GA Rental Program</vt:lpstr>
      <vt:lpstr>PowerPoint Presentation</vt:lpstr>
      <vt:lpstr>Vehicle Cost Calculator</vt:lpstr>
      <vt:lpstr>BOOKING A RENTAL</vt:lpstr>
      <vt:lpstr>ONE WAY RENTALS</vt:lpstr>
      <vt:lpstr>GAS CARDS</vt:lpstr>
      <vt:lpstr>Refueling your Rental</vt:lpstr>
      <vt:lpstr>Capitol Hill and Inter-State (Airport) Rental Rates</vt:lpstr>
      <vt:lpstr>Inter-State (Airport) Rental Surcharges</vt:lpstr>
      <vt:lpstr>In-State Rental Rates</vt:lpstr>
      <vt:lpstr>15 Passenger Bus and Other Bus Types</vt:lpstr>
      <vt:lpstr>15 Passenger Bus and Other Bus Types</vt:lpstr>
      <vt:lpstr>Where to Find this Statewide Contract State Purchasing Division – Statewide Contracts</vt:lpstr>
      <vt:lpstr>Where to Find this Statewide Contract State Purchasing Division – Statewide Contracts</vt:lpstr>
      <vt:lpstr>Where to Find this Statewide Contract State Purchasing Division – Statewide Contracts</vt:lpstr>
      <vt:lpstr>PowerPoint Presentation</vt:lpstr>
      <vt:lpstr>Statewide Contracts Index</vt:lpstr>
      <vt:lpstr>SWC Index for Window Shoppers</vt:lpstr>
      <vt:lpstr>SWC for Window Shoppers</vt:lpstr>
      <vt:lpstr>Team Georgia Marketplace Contracts</vt:lpstr>
      <vt:lpstr>CUSTOMER FEEDBACK</vt:lpstr>
      <vt:lpstr>For more information State Purchasing Division – Statewide Contracts</vt:lpstr>
      <vt:lpstr>Supplier Contact Information</vt:lpstr>
      <vt:lpstr>Questions…</vt:lpstr>
      <vt:lpstr>PowerPoint Presentation</vt:lpstr>
      <vt:lpstr>Custom Show 1</vt:lpstr>
    </vt:vector>
  </TitlesOfParts>
  <Company>GTA State of Georgia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Contract Webinar PowerPoint Template</dc:title>
  <dc:creator>Georgia Technology Authority</dc:creator>
  <cp:keywords/>
  <cp:lastModifiedBy>Sapong, Samuel</cp:lastModifiedBy>
  <cp:revision>1070</cp:revision>
  <cp:lastPrinted>2015-02-18T13:59:52Z</cp:lastPrinted>
  <dcterms:created xsi:type="dcterms:W3CDTF">2007-11-28T18:06:31Z</dcterms:created>
  <dcterms:modified xsi:type="dcterms:W3CDTF">2015-03-24T21:21:27Z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unication Folders">
    <vt:lpwstr/>
  </property>
  <property fmtid="{D5CDD505-2E9C-101B-9397-08002B2CF9AE}" pid="3" name="Document Status">
    <vt:lpwstr>Final</vt:lpwstr>
  </property>
  <property fmtid="{D5CDD505-2E9C-101B-9397-08002B2CF9AE}" pid="4" name="Content">
    <vt:lpwstr>Communications - Powerpoint</vt:lpwstr>
  </property>
  <property fmtid="{D5CDD505-2E9C-101B-9397-08002B2CF9AE}" pid="5" name="ContentType">
    <vt:lpwstr>Document</vt:lpwstr>
  </property>
  <property fmtid="{D5CDD505-2E9C-101B-9397-08002B2CF9AE}" pid="6" name="Communication Folder">
    <vt:lpwstr/>
  </property>
  <property fmtid="{D5CDD505-2E9C-101B-9397-08002B2CF9AE}" pid="7" name="ContentTypeId">
    <vt:lpwstr>0x010100B2029F26138C4BFDA158A626F91E876A003A02FEC7EC5AC44E82864542632E2E46</vt:lpwstr>
  </property>
  <property fmtid="{D5CDD505-2E9C-101B-9397-08002B2CF9AE}" pid="8" name="display_urn:schemas-microsoft-com:office:office#Editor">
    <vt:lpwstr>DOAS-GA-GOV\dfile</vt:lpwstr>
  </property>
  <property fmtid="{D5CDD505-2E9C-101B-9397-08002B2CF9AE}" pid="9" name="xd_Signature">
    <vt:lpwstr/>
  </property>
  <property fmtid="{D5CDD505-2E9C-101B-9397-08002B2CF9AE}" pid="10" name="TemplateUrl">
    <vt:lpwstr/>
  </property>
  <property fmtid="{D5CDD505-2E9C-101B-9397-08002B2CF9AE}" pid="11" name="xd_ProgID">
    <vt:lpwstr/>
  </property>
  <property fmtid="{D5CDD505-2E9C-101B-9397-08002B2CF9AE}" pid="12" name="display_urn:schemas-microsoft-com:office:office#Author">
    <vt:lpwstr>DOAS-GA-GOV\dfile</vt:lpwstr>
  </property>
  <property fmtid="{D5CDD505-2E9C-101B-9397-08002B2CF9AE}" pid="13" name="TaxKeyword">
    <vt:lpwstr/>
  </property>
  <property fmtid="{D5CDD505-2E9C-101B-9397-08002B2CF9AE}" pid="14" name="BusinessServices">
    <vt:lpwstr>162;#Statewide Contract Webinars|f3452e5d-f6ba-4b98-8466-b04135e3c91b</vt:lpwstr>
  </property>
</Properties>
</file>